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4.jpg" ContentType="image/jpg"/>
  <Override PartName="/ppt/media/image18.jpg" ContentType="image/jpg"/>
  <Override PartName="/ppt/media/image24.jpg" ContentType="image/jpg"/>
  <Override PartName="/ppt/media/image2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12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67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04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416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36495" y="1473646"/>
            <a:ext cx="8319008" cy="1773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347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2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146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10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82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2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75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70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63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2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6495" y="1473646"/>
            <a:ext cx="5541010" cy="1773555"/>
          </a:xfrm>
          <a:prstGeom prst="rect">
            <a:avLst/>
          </a:prstGeom>
        </p:spPr>
        <p:txBody>
          <a:bodyPr vert="horz" wrap="square" lIns="0" tIns="442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85"/>
              </a:spcBef>
            </a:pPr>
            <a:r>
              <a:rPr lang="en-IN" sz="6000" spc="420" dirty="0">
                <a:latin typeface="Cambria"/>
                <a:cs typeface="Cambria"/>
              </a:rPr>
              <a:t>u</a:t>
            </a:r>
            <a:r>
              <a:rPr sz="6000" spc="420" dirty="0">
                <a:latin typeface="Cambria"/>
                <a:cs typeface="Cambria"/>
              </a:rPr>
              <a:t>p</a:t>
            </a:r>
            <a:r>
              <a:rPr lang="en-IN" sz="6000" spc="420" dirty="0">
                <a:latin typeface="Cambria"/>
                <a:cs typeface="Cambria"/>
              </a:rPr>
              <a:t>G</a:t>
            </a:r>
            <a:r>
              <a:rPr sz="6000" spc="420" dirty="0">
                <a:latin typeface="Cambria"/>
                <a:cs typeface="Cambria"/>
              </a:rPr>
              <a:t>rad</a:t>
            </a:r>
            <a:r>
              <a:rPr sz="6000" spc="530" dirty="0">
                <a:latin typeface="Cambria"/>
                <a:cs typeface="Cambria"/>
              </a:rPr>
              <a:t> </a:t>
            </a:r>
            <a:r>
              <a:rPr sz="6000" spc="245" dirty="0">
                <a:latin typeface="Cambria"/>
                <a:cs typeface="Cambria"/>
              </a:rPr>
              <a:t>Project</a:t>
            </a:r>
            <a:endParaRPr sz="6000" dirty="0">
              <a:latin typeface="Cambria"/>
              <a:cs typeface="Cambria"/>
            </a:endParaRPr>
          </a:p>
          <a:p>
            <a:pPr marL="3213100">
              <a:lnSpc>
                <a:spcPct val="100000"/>
              </a:lnSpc>
              <a:spcBef>
                <a:spcPts val="1015"/>
              </a:spcBef>
            </a:pPr>
            <a:r>
              <a:rPr sz="1800" spc="20" dirty="0">
                <a:latin typeface="Cambria"/>
                <a:cs typeface="Cambria"/>
              </a:rPr>
              <a:t>Statistics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&amp;</a:t>
            </a:r>
            <a:r>
              <a:rPr sz="1800" spc="35" dirty="0">
                <a:latin typeface="Cambria"/>
                <a:cs typeface="Cambria"/>
              </a:rPr>
              <a:t> </a:t>
            </a:r>
            <a:r>
              <a:rPr sz="1800" spc="110" dirty="0">
                <a:latin typeface="Cambria"/>
                <a:cs typeface="Cambria"/>
              </a:rPr>
              <a:t>EDA</a:t>
            </a:r>
            <a:endParaRPr sz="18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77504" y="3687316"/>
            <a:ext cx="3419096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Black"/>
                <a:cs typeface="Arial Black"/>
              </a:rPr>
              <a:t>By</a:t>
            </a:r>
            <a:r>
              <a:rPr sz="1800" spc="-4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:-</a:t>
            </a:r>
            <a:r>
              <a:rPr sz="1800" spc="-25" dirty="0">
                <a:latin typeface="Arial Black"/>
                <a:cs typeface="Arial Black"/>
              </a:rPr>
              <a:t> </a:t>
            </a:r>
            <a:r>
              <a:rPr lang="en-IN" spc="-25" dirty="0">
                <a:latin typeface="Arial Black"/>
                <a:cs typeface="Arial Black"/>
              </a:rPr>
              <a:t>SUMIT KUMAR SINGH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spc="-25" dirty="0">
                <a:latin typeface="Arial Black"/>
                <a:cs typeface="Arial Black"/>
              </a:rPr>
              <a:t>Regd. No- 20010012</a:t>
            </a:r>
            <a:endParaRPr sz="18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04276" y="0"/>
            <a:ext cx="3888104" cy="6858000"/>
            <a:chOff x="8304276" y="0"/>
            <a:chExt cx="3888104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4276" y="0"/>
              <a:ext cx="388772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1524" y="625906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5">
                  <a:moveTo>
                    <a:pt x="0" y="199643"/>
                  </a:moveTo>
                  <a:lnTo>
                    <a:pt x="5251" y="153867"/>
                  </a:lnTo>
                  <a:lnTo>
                    <a:pt x="20211" y="111845"/>
                  </a:lnTo>
                  <a:lnTo>
                    <a:pt x="43687" y="74776"/>
                  </a:lnTo>
                  <a:lnTo>
                    <a:pt x="74484" y="43859"/>
                  </a:lnTo>
                  <a:lnTo>
                    <a:pt x="111411" y="20291"/>
                  </a:lnTo>
                  <a:lnTo>
                    <a:pt x="153275" y="5272"/>
                  </a:lnTo>
                  <a:lnTo>
                    <a:pt x="198881" y="0"/>
                  </a:lnTo>
                  <a:lnTo>
                    <a:pt x="244488" y="5272"/>
                  </a:lnTo>
                  <a:lnTo>
                    <a:pt x="286352" y="20291"/>
                  </a:lnTo>
                  <a:lnTo>
                    <a:pt x="323279" y="43859"/>
                  </a:lnTo>
                  <a:lnTo>
                    <a:pt x="354076" y="74776"/>
                  </a:lnTo>
                  <a:lnTo>
                    <a:pt x="377552" y="111845"/>
                  </a:lnTo>
                  <a:lnTo>
                    <a:pt x="392512" y="153867"/>
                  </a:lnTo>
                  <a:lnTo>
                    <a:pt x="397764" y="199643"/>
                  </a:lnTo>
                  <a:lnTo>
                    <a:pt x="392512" y="245420"/>
                  </a:lnTo>
                  <a:lnTo>
                    <a:pt x="377552" y="287442"/>
                  </a:lnTo>
                  <a:lnTo>
                    <a:pt x="354076" y="324511"/>
                  </a:lnTo>
                  <a:lnTo>
                    <a:pt x="323279" y="355428"/>
                  </a:lnTo>
                  <a:lnTo>
                    <a:pt x="286352" y="378996"/>
                  </a:lnTo>
                  <a:lnTo>
                    <a:pt x="244488" y="394015"/>
                  </a:lnTo>
                  <a:lnTo>
                    <a:pt x="198881" y="399287"/>
                  </a:lnTo>
                  <a:lnTo>
                    <a:pt x="153275" y="394015"/>
                  </a:lnTo>
                  <a:lnTo>
                    <a:pt x="111411" y="378996"/>
                  </a:lnTo>
                  <a:lnTo>
                    <a:pt x="74484" y="355428"/>
                  </a:lnTo>
                  <a:lnTo>
                    <a:pt x="43687" y="324511"/>
                  </a:lnTo>
                  <a:lnTo>
                    <a:pt x="20211" y="287442"/>
                  </a:lnTo>
                  <a:lnTo>
                    <a:pt x="5251" y="24542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383409"/>
            <a:ext cx="6364539" cy="39342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29268" y="2449195"/>
            <a:ext cx="2974975" cy="1687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20" dirty="0">
                <a:latin typeface="Trebuchet MS"/>
                <a:cs typeface="Trebuchet MS"/>
              </a:rPr>
              <a:t>N</a:t>
            </a:r>
            <a:r>
              <a:rPr sz="1400" spc="90" dirty="0">
                <a:latin typeface="Trebuchet MS"/>
                <a:cs typeface="Trebuchet MS"/>
              </a:rPr>
              <a:t>o</a:t>
            </a:r>
            <a:r>
              <a:rPr sz="1400" spc="-35" dirty="0">
                <a:latin typeface="Trebuchet MS"/>
                <a:cs typeface="Trebuchet MS"/>
              </a:rPr>
              <a:t>w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110" dirty="0">
                <a:latin typeface="Trebuchet MS"/>
                <a:cs typeface="Trebuchet MS"/>
              </a:rPr>
              <a:t>l</a:t>
            </a:r>
            <a:r>
              <a:rPr sz="1400" spc="-90" dirty="0">
                <a:latin typeface="Trebuchet MS"/>
                <a:cs typeface="Trebuchet MS"/>
              </a:rPr>
              <a:t>et</a:t>
            </a:r>
            <a:r>
              <a:rPr sz="1400" spc="-315" dirty="0">
                <a:latin typeface="Trebuchet MS"/>
                <a:cs typeface="Trebuchet MS"/>
              </a:rPr>
              <a:t>’</a:t>
            </a:r>
            <a:r>
              <a:rPr sz="1400" spc="-30" dirty="0">
                <a:latin typeface="Trebuchet MS"/>
                <a:cs typeface="Trebuchet MS"/>
              </a:rPr>
              <a:t>s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d</a:t>
            </a:r>
            <a:r>
              <a:rPr sz="1400" spc="20" dirty="0">
                <a:latin typeface="Trebuchet MS"/>
                <a:cs typeface="Trebuchet MS"/>
              </a:rPr>
              <a:t>o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s</a:t>
            </a:r>
            <a:r>
              <a:rPr sz="1400" dirty="0">
                <a:latin typeface="Trebuchet MS"/>
                <a:cs typeface="Trebuchet MS"/>
              </a:rPr>
              <a:t>o</a:t>
            </a:r>
            <a:r>
              <a:rPr sz="1400" spc="-90" dirty="0">
                <a:latin typeface="Trebuchet MS"/>
                <a:cs typeface="Trebuchet MS"/>
              </a:rPr>
              <a:t>me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segme</a:t>
            </a:r>
            <a:r>
              <a:rPr sz="1400" spc="-65" dirty="0">
                <a:latin typeface="Trebuchet MS"/>
                <a:cs typeface="Trebuchet MS"/>
              </a:rPr>
              <a:t>n</a:t>
            </a:r>
            <a:r>
              <a:rPr sz="1400" spc="-85" dirty="0">
                <a:latin typeface="Trebuchet MS"/>
                <a:cs typeface="Trebuchet MS"/>
              </a:rPr>
              <a:t>ted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un</a:t>
            </a:r>
            <a:r>
              <a:rPr sz="1400" spc="-95" dirty="0">
                <a:latin typeface="Trebuchet MS"/>
                <a:cs typeface="Trebuchet MS"/>
              </a:rPr>
              <a:t>i</a:t>
            </a:r>
            <a:r>
              <a:rPr sz="1400" spc="-75" dirty="0">
                <a:latin typeface="Trebuchet MS"/>
                <a:cs typeface="Trebuchet MS"/>
              </a:rPr>
              <a:t>va</a:t>
            </a:r>
            <a:r>
              <a:rPr sz="1400" spc="-65" dirty="0">
                <a:latin typeface="Trebuchet MS"/>
                <a:cs typeface="Trebuchet MS"/>
              </a:rPr>
              <a:t>r</a:t>
            </a:r>
            <a:r>
              <a:rPr sz="1400" spc="-95" dirty="0">
                <a:latin typeface="Trebuchet MS"/>
                <a:cs typeface="Trebuchet MS"/>
              </a:rPr>
              <a:t>i</a:t>
            </a:r>
            <a:r>
              <a:rPr sz="1400" spc="-105" dirty="0">
                <a:latin typeface="Trebuchet MS"/>
                <a:cs typeface="Trebuchet MS"/>
              </a:rPr>
              <a:t>ate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100" dirty="0">
                <a:latin typeface="Trebuchet MS"/>
                <a:cs typeface="Trebuchet MS"/>
              </a:rPr>
              <a:t>analysis.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400" spc="-75" dirty="0">
                <a:latin typeface="Trebuchet MS"/>
                <a:cs typeface="Trebuchet MS"/>
              </a:rPr>
              <a:t>Let</a:t>
            </a:r>
            <a:r>
              <a:rPr sz="1400" spc="-320" dirty="0">
                <a:latin typeface="Trebuchet MS"/>
                <a:cs typeface="Trebuchet MS"/>
              </a:rPr>
              <a:t>’</a:t>
            </a:r>
            <a:r>
              <a:rPr sz="1400" spc="-30" dirty="0">
                <a:latin typeface="Trebuchet MS"/>
                <a:cs typeface="Trebuchet MS"/>
              </a:rPr>
              <a:t>s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100" dirty="0">
                <a:latin typeface="Trebuchet MS"/>
                <a:cs typeface="Trebuchet MS"/>
              </a:rPr>
              <a:t>an</a:t>
            </a:r>
            <a:r>
              <a:rPr sz="1400" spc="-155" dirty="0">
                <a:latin typeface="Trebuchet MS"/>
                <a:cs typeface="Trebuchet MS"/>
              </a:rPr>
              <a:t>a</a:t>
            </a:r>
            <a:r>
              <a:rPr sz="1400" spc="-100" dirty="0">
                <a:latin typeface="Trebuchet MS"/>
                <a:cs typeface="Trebuchet MS"/>
              </a:rPr>
              <a:t>l</a:t>
            </a:r>
            <a:r>
              <a:rPr sz="1400" spc="-85" dirty="0">
                <a:latin typeface="Trebuchet MS"/>
                <a:cs typeface="Trebuchet MS"/>
              </a:rPr>
              <a:t>yze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100" dirty="0">
                <a:latin typeface="Trebuchet MS"/>
                <a:cs typeface="Trebuchet MS"/>
              </a:rPr>
              <a:t>v</a:t>
            </a:r>
            <a:r>
              <a:rPr sz="1400" spc="-114" dirty="0">
                <a:latin typeface="Trebuchet MS"/>
                <a:cs typeface="Trebuchet MS"/>
              </a:rPr>
              <a:t>a</a:t>
            </a:r>
            <a:r>
              <a:rPr sz="1400" dirty="0">
                <a:latin typeface="Trebuchet MS"/>
                <a:cs typeface="Trebuchet MS"/>
              </a:rPr>
              <a:t>r</a:t>
            </a:r>
            <a:r>
              <a:rPr sz="1400" spc="-30" dirty="0">
                <a:latin typeface="Trebuchet MS"/>
                <a:cs typeface="Trebuchet MS"/>
              </a:rPr>
              <a:t>i</a:t>
            </a:r>
            <a:r>
              <a:rPr sz="1400" spc="-40" dirty="0">
                <a:latin typeface="Trebuchet MS"/>
                <a:cs typeface="Trebuchet MS"/>
              </a:rPr>
              <a:t>o</a:t>
            </a:r>
            <a:r>
              <a:rPr sz="1400" spc="-65" dirty="0">
                <a:latin typeface="Trebuchet MS"/>
                <a:cs typeface="Trebuchet MS"/>
              </a:rPr>
              <a:t>u</a:t>
            </a:r>
            <a:r>
              <a:rPr sz="1400" spc="-30" dirty="0">
                <a:latin typeface="Trebuchet MS"/>
                <a:cs typeface="Trebuchet MS"/>
              </a:rPr>
              <a:t>s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105" dirty="0">
                <a:latin typeface="Trebuchet MS"/>
                <a:cs typeface="Trebuchet MS"/>
              </a:rPr>
              <a:t>c</a:t>
            </a:r>
            <a:r>
              <a:rPr sz="1400" spc="-114" dirty="0">
                <a:latin typeface="Trebuchet MS"/>
                <a:cs typeface="Trebuchet MS"/>
              </a:rPr>
              <a:t>a</a:t>
            </a:r>
            <a:r>
              <a:rPr sz="1400" spc="-95" dirty="0">
                <a:latin typeface="Trebuchet MS"/>
                <a:cs typeface="Trebuchet MS"/>
              </a:rPr>
              <a:t>te</a:t>
            </a:r>
            <a:r>
              <a:rPr sz="1400" spc="-114" dirty="0">
                <a:latin typeface="Trebuchet MS"/>
                <a:cs typeface="Trebuchet MS"/>
              </a:rPr>
              <a:t>g</a:t>
            </a:r>
            <a:r>
              <a:rPr sz="1400" spc="-35" dirty="0">
                <a:latin typeface="Trebuchet MS"/>
                <a:cs typeface="Trebuchet MS"/>
              </a:rPr>
              <a:t>ories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with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204" dirty="0">
                <a:latin typeface="Trebuchet MS"/>
                <a:cs typeface="Trebuchet MS"/>
              </a:rPr>
              <a:t>‘</a:t>
            </a:r>
            <a:r>
              <a:rPr sz="1400" spc="-110" dirty="0">
                <a:latin typeface="Trebuchet MS"/>
                <a:cs typeface="Trebuchet MS"/>
              </a:rPr>
              <a:t>l</a:t>
            </a:r>
            <a:r>
              <a:rPr sz="1400" spc="20" dirty="0">
                <a:latin typeface="Trebuchet MS"/>
                <a:cs typeface="Trebuchet MS"/>
              </a:rPr>
              <a:t>o</a:t>
            </a:r>
            <a:r>
              <a:rPr sz="1400" spc="-100" dirty="0">
                <a:latin typeface="Trebuchet MS"/>
                <a:cs typeface="Trebuchet MS"/>
              </a:rPr>
              <a:t>an</a:t>
            </a:r>
            <a:r>
              <a:rPr sz="1400" spc="40" dirty="0">
                <a:latin typeface="Trebuchet MS"/>
                <a:cs typeface="Trebuchet MS"/>
              </a:rPr>
              <a:t>_</a:t>
            </a:r>
            <a:r>
              <a:rPr sz="1400" spc="-80" dirty="0">
                <a:latin typeface="Trebuchet MS"/>
                <a:cs typeface="Trebuchet MS"/>
              </a:rPr>
              <a:t>stat</a:t>
            </a:r>
            <a:r>
              <a:rPr sz="1400" spc="-95" dirty="0">
                <a:latin typeface="Trebuchet MS"/>
                <a:cs typeface="Trebuchet MS"/>
              </a:rPr>
              <a:t>u</a:t>
            </a:r>
            <a:r>
              <a:rPr sz="1400" spc="-30" dirty="0">
                <a:latin typeface="Trebuchet MS"/>
                <a:cs typeface="Trebuchet MS"/>
              </a:rPr>
              <a:t>s</a:t>
            </a:r>
            <a:r>
              <a:rPr sz="1400" spc="-210" dirty="0">
                <a:latin typeface="Trebuchet MS"/>
                <a:cs typeface="Trebuchet MS"/>
              </a:rPr>
              <a:t>’,</a:t>
            </a:r>
            <a:r>
              <a:rPr sz="1400" spc="-215" dirty="0">
                <a:latin typeface="Trebuchet MS"/>
                <a:cs typeface="Trebuchet MS"/>
              </a:rPr>
              <a:t> </a:t>
            </a:r>
            <a:r>
              <a:rPr sz="1400" spc="-85" dirty="0">
                <a:latin typeface="Trebuchet MS"/>
                <a:cs typeface="Trebuchet MS"/>
              </a:rPr>
              <a:t>segment</a:t>
            </a:r>
            <a:r>
              <a:rPr sz="1400" spc="-40" dirty="0">
                <a:latin typeface="Trebuchet MS"/>
                <a:cs typeface="Trebuchet MS"/>
              </a:rPr>
              <a:t>i</a:t>
            </a:r>
            <a:r>
              <a:rPr sz="1400" spc="-65" dirty="0">
                <a:latin typeface="Trebuchet MS"/>
                <a:cs typeface="Trebuchet MS"/>
              </a:rPr>
              <a:t>n</a:t>
            </a:r>
            <a:r>
              <a:rPr sz="1400" spc="-105" dirty="0">
                <a:latin typeface="Trebuchet MS"/>
                <a:cs typeface="Trebuchet MS"/>
              </a:rPr>
              <a:t>g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i</a:t>
            </a:r>
            <a:r>
              <a:rPr sz="1400" spc="-90" dirty="0">
                <a:latin typeface="Trebuchet MS"/>
                <a:cs typeface="Trebuchet MS"/>
              </a:rPr>
              <a:t>t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wit</a:t>
            </a:r>
            <a:r>
              <a:rPr sz="1400" spc="-80" dirty="0">
                <a:latin typeface="Trebuchet MS"/>
                <a:cs typeface="Trebuchet MS"/>
              </a:rPr>
              <a:t>h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80" dirty="0">
                <a:latin typeface="Trebuchet MS"/>
                <a:cs typeface="Trebuchet MS"/>
              </a:rPr>
              <a:t>p</a:t>
            </a:r>
            <a:r>
              <a:rPr sz="1400" spc="-65" dirty="0">
                <a:latin typeface="Trebuchet MS"/>
                <a:cs typeface="Trebuchet MS"/>
              </a:rPr>
              <a:t>u</a:t>
            </a:r>
            <a:r>
              <a:rPr sz="1400" spc="-15" dirty="0">
                <a:latin typeface="Trebuchet MS"/>
                <a:cs typeface="Trebuchet MS"/>
              </a:rPr>
              <a:t>rpo</a:t>
            </a:r>
            <a:r>
              <a:rPr sz="1400" spc="-60" dirty="0">
                <a:latin typeface="Trebuchet MS"/>
                <a:cs typeface="Trebuchet MS"/>
              </a:rPr>
              <a:t>se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400" spc="-114" dirty="0">
                <a:latin typeface="Trebuchet MS"/>
                <a:cs typeface="Trebuchet MS"/>
              </a:rPr>
              <a:t>F</a:t>
            </a:r>
            <a:r>
              <a:rPr sz="1400" spc="-55" dirty="0">
                <a:latin typeface="Trebuchet MS"/>
                <a:cs typeface="Trebuchet MS"/>
              </a:rPr>
              <a:t>i</a:t>
            </a:r>
            <a:r>
              <a:rPr sz="1400" spc="-10" dirty="0">
                <a:latin typeface="Trebuchet MS"/>
                <a:cs typeface="Trebuchet MS"/>
              </a:rPr>
              <a:t>r</a:t>
            </a:r>
            <a:r>
              <a:rPr sz="1400" spc="-15" dirty="0">
                <a:latin typeface="Trebuchet MS"/>
                <a:cs typeface="Trebuchet MS"/>
              </a:rPr>
              <a:t>s</a:t>
            </a:r>
            <a:r>
              <a:rPr sz="1400" spc="-90" dirty="0">
                <a:latin typeface="Trebuchet MS"/>
                <a:cs typeface="Trebuchet MS"/>
              </a:rPr>
              <a:t>t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110" dirty="0">
                <a:latin typeface="Trebuchet MS"/>
                <a:cs typeface="Trebuchet MS"/>
              </a:rPr>
              <a:t>l</a:t>
            </a:r>
            <a:r>
              <a:rPr sz="1400" spc="-90" dirty="0">
                <a:latin typeface="Trebuchet MS"/>
                <a:cs typeface="Trebuchet MS"/>
              </a:rPr>
              <a:t>et</a:t>
            </a:r>
            <a:r>
              <a:rPr sz="1400" spc="-315" dirty="0">
                <a:latin typeface="Trebuchet MS"/>
                <a:cs typeface="Trebuchet MS"/>
              </a:rPr>
              <a:t>’</a:t>
            </a:r>
            <a:r>
              <a:rPr sz="1400" spc="-30" dirty="0">
                <a:latin typeface="Trebuchet MS"/>
                <a:cs typeface="Trebuchet MS"/>
              </a:rPr>
              <a:t>s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co</a:t>
            </a:r>
            <a:r>
              <a:rPr sz="1400" spc="-95" dirty="0">
                <a:latin typeface="Trebuchet MS"/>
                <a:cs typeface="Trebuchet MS"/>
              </a:rPr>
              <a:t>m</a:t>
            </a:r>
            <a:r>
              <a:rPr sz="1400" spc="-60" dirty="0">
                <a:latin typeface="Trebuchet MS"/>
                <a:cs typeface="Trebuchet MS"/>
              </a:rPr>
              <a:t>p</a:t>
            </a:r>
            <a:r>
              <a:rPr sz="1400" spc="-75" dirty="0">
                <a:latin typeface="Trebuchet MS"/>
                <a:cs typeface="Trebuchet MS"/>
              </a:rPr>
              <a:t>a</a:t>
            </a:r>
            <a:r>
              <a:rPr sz="1400" spc="-85" dirty="0">
                <a:latin typeface="Trebuchet MS"/>
                <a:cs typeface="Trebuchet MS"/>
              </a:rPr>
              <a:t>r</a:t>
            </a:r>
            <a:r>
              <a:rPr sz="1400" spc="-95" dirty="0">
                <a:latin typeface="Trebuchet MS"/>
                <a:cs typeface="Trebuchet MS"/>
              </a:rPr>
              <a:t>e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i</a:t>
            </a:r>
            <a:r>
              <a:rPr sz="1400" spc="-90" dirty="0">
                <a:latin typeface="Trebuchet MS"/>
                <a:cs typeface="Trebuchet MS"/>
              </a:rPr>
              <a:t>t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w</a:t>
            </a:r>
            <a:r>
              <a:rPr sz="1400" spc="-35" dirty="0">
                <a:latin typeface="Trebuchet MS"/>
                <a:cs typeface="Trebuchet MS"/>
              </a:rPr>
              <a:t>i</a:t>
            </a:r>
            <a:r>
              <a:rPr sz="1400" spc="-80" dirty="0">
                <a:latin typeface="Trebuchet MS"/>
                <a:cs typeface="Trebuchet MS"/>
              </a:rPr>
              <a:t>th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term.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400" spc="-80" dirty="0">
                <a:latin typeface="Trebuchet MS"/>
                <a:cs typeface="Trebuchet MS"/>
              </a:rPr>
              <a:t>Interesting,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04276" y="0"/>
            <a:ext cx="3888104" cy="6858000"/>
            <a:chOff x="8304276" y="0"/>
            <a:chExt cx="3888104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4276" y="0"/>
              <a:ext cx="388772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1524" y="625906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5">
                  <a:moveTo>
                    <a:pt x="0" y="199643"/>
                  </a:moveTo>
                  <a:lnTo>
                    <a:pt x="5251" y="153867"/>
                  </a:lnTo>
                  <a:lnTo>
                    <a:pt x="20211" y="111845"/>
                  </a:lnTo>
                  <a:lnTo>
                    <a:pt x="43687" y="74776"/>
                  </a:lnTo>
                  <a:lnTo>
                    <a:pt x="74484" y="43859"/>
                  </a:lnTo>
                  <a:lnTo>
                    <a:pt x="111411" y="20291"/>
                  </a:lnTo>
                  <a:lnTo>
                    <a:pt x="153275" y="5272"/>
                  </a:lnTo>
                  <a:lnTo>
                    <a:pt x="198881" y="0"/>
                  </a:lnTo>
                  <a:lnTo>
                    <a:pt x="244488" y="5272"/>
                  </a:lnTo>
                  <a:lnTo>
                    <a:pt x="286352" y="20291"/>
                  </a:lnTo>
                  <a:lnTo>
                    <a:pt x="323279" y="43859"/>
                  </a:lnTo>
                  <a:lnTo>
                    <a:pt x="354076" y="74776"/>
                  </a:lnTo>
                  <a:lnTo>
                    <a:pt x="377552" y="111845"/>
                  </a:lnTo>
                  <a:lnTo>
                    <a:pt x="392512" y="153867"/>
                  </a:lnTo>
                  <a:lnTo>
                    <a:pt x="397764" y="199643"/>
                  </a:lnTo>
                  <a:lnTo>
                    <a:pt x="392512" y="245420"/>
                  </a:lnTo>
                  <a:lnTo>
                    <a:pt x="377552" y="287442"/>
                  </a:lnTo>
                  <a:lnTo>
                    <a:pt x="354076" y="324511"/>
                  </a:lnTo>
                  <a:lnTo>
                    <a:pt x="323279" y="355428"/>
                  </a:lnTo>
                  <a:lnTo>
                    <a:pt x="286352" y="378996"/>
                  </a:lnTo>
                  <a:lnTo>
                    <a:pt x="244488" y="394015"/>
                  </a:lnTo>
                  <a:lnTo>
                    <a:pt x="198881" y="399287"/>
                  </a:lnTo>
                  <a:lnTo>
                    <a:pt x="153275" y="394015"/>
                  </a:lnTo>
                  <a:lnTo>
                    <a:pt x="111411" y="378996"/>
                  </a:lnTo>
                  <a:lnTo>
                    <a:pt x="74484" y="355428"/>
                  </a:lnTo>
                  <a:lnTo>
                    <a:pt x="43687" y="324511"/>
                  </a:lnTo>
                  <a:lnTo>
                    <a:pt x="20211" y="287442"/>
                  </a:lnTo>
                  <a:lnTo>
                    <a:pt x="5251" y="24542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268" y="1589206"/>
            <a:ext cx="6556640" cy="34258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29268" y="2447671"/>
            <a:ext cx="290258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rebuchet MS"/>
                <a:cs typeface="Trebuchet MS"/>
              </a:rPr>
              <a:t>F</a:t>
            </a:r>
            <a:r>
              <a:rPr sz="1800" spc="-95" dirty="0">
                <a:latin typeface="Trebuchet MS"/>
                <a:cs typeface="Trebuchet MS"/>
              </a:rPr>
              <a:t>r</a:t>
            </a:r>
            <a:r>
              <a:rPr sz="1800" spc="-40" dirty="0">
                <a:latin typeface="Trebuchet MS"/>
                <a:cs typeface="Trebuchet MS"/>
              </a:rPr>
              <a:t>om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180" dirty="0">
                <a:latin typeface="Trebuchet MS"/>
                <a:cs typeface="Trebuchet MS"/>
              </a:rPr>
              <a:t>a</a:t>
            </a:r>
            <a:r>
              <a:rPr sz="1800" spc="-60" dirty="0">
                <a:latin typeface="Trebuchet MS"/>
                <a:cs typeface="Trebuchet MS"/>
              </a:rPr>
              <a:t>bo</a:t>
            </a:r>
            <a:r>
              <a:rPr sz="1800" spc="-90" dirty="0">
                <a:latin typeface="Trebuchet MS"/>
                <a:cs typeface="Trebuchet MS"/>
              </a:rPr>
              <a:t>v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pl</a:t>
            </a:r>
            <a:r>
              <a:rPr sz="1800" spc="-80" dirty="0">
                <a:latin typeface="Trebuchet MS"/>
                <a:cs typeface="Trebuchet MS"/>
              </a:rPr>
              <a:t>ots</a:t>
            </a:r>
            <a:r>
              <a:rPr sz="1800" spc="-270" dirty="0">
                <a:latin typeface="Trebuchet MS"/>
                <a:cs typeface="Trebuchet MS"/>
              </a:rPr>
              <a:t>,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180" dirty="0">
                <a:latin typeface="Trebuchet MS"/>
                <a:cs typeface="Trebuchet MS"/>
              </a:rPr>
              <a:t>a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ge</a:t>
            </a:r>
            <a:r>
              <a:rPr sz="1800" spc="-105" dirty="0">
                <a:latin typeface="Trebuchet MS"/>
                <a:cs typeface="Trebuchet MS"/>
              </a:rPr>
              <a:t>n</a:t>
            </a:r>
            <a:r>
              <a:rPr sz="1800" spc="-100" dirty="0">
                <a:latin typeface="Trebuchet MS"/>
                <a:cs typeface="Trebuchet MS"/>
              </a:rPr>
              <a:t>e</a:t>
            </a:r>
            <a:r>
              <a:rPr sz="1800" spc="-95" dirty="0">
                <a:latin typeface="Trebuchet MS"/>
                <a:cs typeface="Trebuchet MS"/>
              </a:rPr>
              <a:t>ral  </a:t>
            </a:r>
            <a:r>
              <a:rPr sz="1800" spc="-55" dirty="0">
                <a:latin typeface="Trebuchet MS"/>
                <a:cs typeface="Trebuchet MS"/>
              </a:rPr>
              <a:t>t</a:t>
            </a:r>
            <a:r>
              <a:rPr sz="1800" spc="-90" dirty="0">
                <a:latin typeface="Trebuchet MS"/>
                <a:cs typeface="Trebuchet MS"/>
              </a:rPr>
              <a:t>r</a:t>
            </a:r>
            <a:r>
              <a:rPr sz="1800" spc="-105" dirty="0">
                <a:latin typeface="Trebuchet MS"/>
                <a:cs typeface="Trebuchet MS"/>
              </a:rPr>
              <a:t>e</a:t>
            </a:r>
            <a:r>
              <a:rPr sz="1800" spc="-100" dirty="0">
                <a:latin typeface="Trebuchet MS"/>
                <a:cs typeface="Trebuchet MS"/>
              </a:rPr>
              <a:t>n</a:t>
            </a:r>
            <a:r>
              <a:rPr sz="1800" spc="-90" dirty="0">
                <a:latin typeface="Trebuchet MS"/>
                <a:cs typeface="Trebuchet MS"/>
              </a:rPr>
              <a:t>d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c</a:t>
            </a:r>
            <a:r>
              <a:rPr sz="1800" spc="-135" dirty="0">
                <a:latin typeface="Trebuchet MS"/>
                <a:cs typeface="Trebuchet MS"/>
              </a:rPr>
              <a:t>an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be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o</a:t>
            </a:r>
            <a:r>
              <a:rPr sz="1800" spc="-35" dirty="0">
                <a:latin typeface="Trebuchet MS"/>
                <a:cs typeface="Trebuchet MS"/>
              </a:rPr>
              <a:t>b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65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r</a:t>
            </a:r>
            <a:r>
              <a:rPr sz="1800" spc="-130" dirty="0">
                <a:latin typeface="Trebuchet MS"/>
                <a:cs typeface="Trebuchet MS"/>
              </a:rPr>
              <a:t>v</a:t>
            </a:r>
            <a:r>
              <a:rPr sz="1800" spc="-105" dirty="0">
                <a:latin typeface="Trebuchet MS"/>
                <a:cs typeface="Trebuchet MS"/>
              </a:rPr>
              <a:t>ed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that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the  </a:t>
            </a:r>
            <a:r>
              <a:rPr sz="1800" spc="-105" dirty="0">
                <a:latin typeface="Trebuchet MS"/>
                <a:cs typeface="Trebuchet MS"/>
              </a:rPr>
              <a:t>debt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spc="-35" dirty="0">
                <a:latin typeface="Trebuchet MS"/>
                <a:cs typeface="Trebuchet MS"/>
              </a:rPr>
              <a:t>on</a:t>
            </a:r>
            <a:r>
              <a:rPr sz="1800" spc="-20" dirty="0">
                <a:latin typeface="Trebuchet MS"/>
                <a:cs typeface="Trebuchet MS"/>
              </a:rPr>
              <a:t>s</a:t>
            </a:r>
            <a:r>
              <a:rPr sz="1800" spc="-80" dirty="0">
                <a:latin typeface="Trebuchet MS"/>
                <a:cs typeface="Trebuchet MS"/>
              </a:rPr>
              <a:t>oli</a:t>
            </a:r>
            <a:r>
              <a:rPr sz="1800" spc="-95" dirty="0">
                <a:latin typeface="Trebuchet MS"/>
                <a:cs typeface="Trebuchet MS"/>
              </a:rPr>
              <a:t>dation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lo</a:t>
            </a:r>
            <a:r>
              <a:rPr sz="1800" spc="-110" dirty="0">
                <a:latin typeface="Trebuchet MS"/>
                <a:cs typeface="Trebuchet MS"/>
              </a:rPr>
              <a:t>a</a:t>
            </a:r>
            <a:r>
              <a:rPr sz="1800" spc="-60" dirty="0">
                <a:latin typeface="Trebuchet MS"/>
                <a:cs typeface="Trebuchet MS"/>
              </a:rPr>
              <a:t>ns </a:t>
            </a:r>
            <a:r>
              <a:rPr sz="1800" spc="-135" dirty="0">
                <a:latin typeface="Trebuchet MS"/>
                <a:cs typeface="Trebuchet MS"/>
              </a:rPr>
              <a:t>h</a:t>
            </a:r>
            <a:r>
              <a:rPr sz="1800" spc="-190" dirty="0">
                <a:latin typeface="Trebuchet MS"/>
                <a:cs typeface="Trebuchet MS"/>
              </a:rPr>
              <a:t>a</a:t>
            </a:r>
            <a:r>
              <a:rPr sz="1800" spc="-130" dirty="0">
                <a:latin typeface="Trebuchet MS"/>
                <a:cs typeface="Trebuchet MS"/>
              </a:rPr>
              <a:t>v</a:t>
            </a:r>
            <a:r>
              <a:rPr sz="1800" spc="-85" dirty="0">
                <a:latin typeface="Trebuchet MS"/>
                <a:cs typeface="Trebuchet MS"/>
              </a:rPr>
              <a:t>e  </a:t>
            </a:r>
            <a:r>
              <a:rPr sz="1800" spc="-114" dirty="0">
                <a:latin typeface="Trebuchet MS"/>
                <a:cs typeface="Trebuchet MS"/>
              </a:rPr>
              <a:t>hig</a:t>
            </a:r>
            <a:r>
              <a:rPr sz="1800" spc="-105" dirty="0">
                <a:latin typeface="Trebuchet MS"/>
                <a:cs typeface="Trebuchet MS"/>
              </a:rPr>
              <a:t>h</a:t>
            </a:r>
            <a:r>
              <a:rPr sz="1800" spc="-10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r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60" dirty="0">
                <a:latin typeface="Trebuchet MS"/>
                <a:cs typeface="Trebuchet MS"/>
              </a:rPr>
              <a:t>de</a:t>
            </a:r>
            <a:r>
              <a:rPr sz="1800" spc="-105" dirty="0">
                <a:latin typeface="Trebuchet MS"/>
                <a:cs typeface="Trebuchet MS"/>
              </a:rPr>
              <a:t>f</a:t>
            </a:r>
            <a:r>
              <a:rPr sz="1800" spc="-135" dirty="0">
                <a:latin typeface="Trebuchet MS"/>
                <a:cs typeface="Trebuchet MS"/>
              </a:rPr>
              <a:t>aul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rates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i</a:t>
            </a:r>
            <a:r>
              <a:rPr sz="1800" spc="-135" dirty="0">
                <a:latin typeface="Trebuchet MS"/>
                <a:cs typeface="Trebuchet MS"/>
              </a:rPr>
              <a:t>n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al</a:t>
            </a:r>
            <a:r>
              <a:rPr sz="1800" spc="-210" dirty="0">
                <a:latin typeface="Trebuchet MS"/>
                <a:cs typeface="Trebuchet MS"/>
              </a:rPr>
              <a:t>m</a:t>
            </a:r>
            <a:r>
              <a:rPr sz="1800" spc="-5" dirty="0">
                <a:latin typeface="Trebuchet MS"/>
                <a:cs typeface="Trebuchet MS"/>
              </a:rPr>
              <a:t>o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00" dirty="0">
                <a:latin typeface="Trebuchet MS"/>
                <a:cs typeface="Trebuchet MS"/>
              </a:rPr>
              <a:t>t  </a:t>
            </a:r>
            <a:r>
              <a:rPr sz="1800" spc="-140" dirty="0">
                <a:latin typeface="Trebuchet MS"/>
                <a:cs typeface="Trebuchet MS"/>
              </a:rPr>
              <a:t>e</a:t>
            </a:r>
            <a:r>
              <a:rPr sz="1800" spc="-130" dirty="0">
                <a:latin typeface="Trebuchet MS"/>
                <a:cs typeface="Trebuchet MS"/>
              </a:rPr>
              <a:t>v</a:t>
            </a:r>
            <a:r>
              <a:rPr sz="1800" spc="-65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r</a:t>
            </a:r>
            <a:r>
              <a:rPr sz="1800" spc="-100" dirty="0">
                <a:latin typeface="Trebuchet MS"/>
                <a:cs typeface="Trebuchet MS"/>
              </a:rPr>
              <a:t>y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ot</a:t>
            </a:r>
            <a:r>
              <a:rPr sz="1800" spc="-105" dirty="0">
                <a:latin typeface="Trebuchet MS"/>
                <a:cs typeface="Trebuchet MS"/>
              </a:rPr>
              <a:t>h</a:t>
            </a:r>
            <a:r>
              <a:rPr sz="1800" spc="-10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r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c</a:t>
            </a:r>
            <a:r>
              <a:rPr sz="1800" spc="-130" dirty="0">
                <a:latin typeface="Trebuchet MS"/>
                <a:cs typeface="Trebuchet MS"/>
              </a:rPr>
              <a:t>at</a:t>
            </a:r>
            <a:r>
              <a:rPr sz="1800" spc="-150" dirty="0">
                <a:latin typeface="Trebuchet MS"/>
                <a:cs typeface="Trebuchet MS"/>
              </a:rPr>
              <a:t>e</a:t>
            </a:r>
            <a:r>
              <a:rPr sz="1800" spc="-155" dirty="0">
                <a:latin typeface="Trebuchet MS"/>
                <a:cs typeface="Trebuchet MS"/>
              </a:rPr>
              <a:t>g</a:t>
            </a:r>
            <a:r>
              <a:rPr sz="1800" spc="20" dirty="0">
                <a:latin typeface="Trebuchet MS"/>
                <a:cs typeface="Trebuchet MS"/>
              </a:rPr>
              <a:t>o</a:t>
            </a:r>
            <a:r>
              <a:rPr sz="1800" spc="60" dirty="0">
                <a:latin typeface="Trebuchet MS"/>
                <a:cs typeface="Trebuchet MS"/>
              </a:rPr>
              <a:t>r</a:t>
            </a:r>
            <a:r>
              <a:rPr sz="1800" spc="-240" dirty="0">
                <a:latin typeface="Trebuchet MS"/>
                <a:cs typeface="Trebuchet MS"/>
              </a:rPr>
              <a:t>y</a:t>
            </a:r>
            <a:r>
              <a:rPr sz="1800" spc="-27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17947"/>
            <a:ext cx="12192000" cy="19400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7636" y="2325623"/>
            <a:ext cx="1080770" cy="1080770"/>
            <a:chOff x="897636" y="2325623"/>
            <a:chExt cx="1080770" cy="10807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636" y="2325623"/>
              <a:ext cx="1080515" cy="10805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6602" y="2434589"/>
              <a:ext cx="864235" cy="864235"/>
            </a:xfrm>
            <a:custGeom>
              <a:avLst/>
              <a:gdLst/>
              <a:ahLst/>
              <a:cxnLst/>
              <a:rect l="l" t="t" r="r" b="b"/>
              <a:pathLst>
                <a:path w="864235" h="864235">
                  <a:moveTo>
                    <a:pt x="0" y="432054"/>
                  </a:moveTo>
                  <a:lnTo>
                    <a:pt x="2535" y="384974"/>
                  </a:lnTo>
                  <a:lnTo>
                    <a:pt x="9965" y="339363"/>
                  </a:lnTo>
                  <a:lnTo>
                    <a:pt x="22026" y="295485"/>
                  </a:lnTo>
                  <a:lnTo>
                    <a:pt x="38454" y="253603"/>
                  </a:lnTo>
                  <a:lnTo>
                    <a:pt x="58987" y="213980"/>
                  </a:lnTo>
                  <a:lnTo>
                    <a:pt x="83360" y="176881"/>
                  </a:lnTo>
                  <a:lnTo>
                    <a:pt x="111310" y="142568"/>
                  </a:lnTo>
                  <a:lnTo>
                    <a:pt x="142573" y="111305"/>
                  </a:lnTo>
                  <a:lnTo>
                    <a:pt x="176887" y="83356"/>
                  </a:lnTo>
                  <a:lnTo>
                    <a:pt x="213986" y="58984"/>
                  </a:lnTo>
                  <a:lnTo>
                    <a:pt x="253608" y="38452"/>
                  </a:lnTo>
                  <a:lnTo>
                    <a:pt x="295490" y="22024"/>
                  </a:lnTo>
                  <a:lnTo>
                    <a:pt x="339367" y="9964"/>
                  </a:lnTo>
                  <a:lnTo>
                    <a:pt x="384976" y="2535"/>
                  </a:lnTo>
                  <a:lnTo>
                    <a:pt x="432053" y="0"/>
                  </a:lnTo>
                  <a:lnTo>
                    <a:pt x="479133" y="2535"/>
                  </a:lnTo>
                  <a:lnTo>
                    <a:pt x="524744" y="9964"/>
                  </a:lnTo>
                  <a:lnTo>
                    <a:pt x="568622" y="22024"/>
                  </a:lnTo>
                  <a:lnTo>
                    <a:pt x="610504" y="38452"/>
                  </a:lnTo>
                  <a:lnTo>
                    <a:pt x="650127" y="58984"/>
                  </a:lnTo>
                  <a:lnTo>
                    <a:pt x="687226" y="83356"/>
                  </a:lnTo>
                  <a:lnTo>
                    <a:pt x="721539" y="111305"/>
                  </a:lnTo>
                  <a:lnTo>
                    <a:pt x="752802" y="142568"/>
                  </a:lnTo>
                  <a:lnTo>
                    <a:pt x="780751" y="176881"/>
                  </a:lnTo>
                  <a:lnTo>
                    <a:pt x="805123" y="213980"/>
                  </a:lnTo>
                  <a:lnTo>
                    <a:pt x="825655" y="253603"/>
                  </a:lnTo>
                  <a:lnTo>
                    <a:pt x="842083" y="295485"/>
                  </a:lnTo>
                  <a:lnTo>
                    <a:pt x="854143" y="339363"/>
                  </a:lnTo>
                  <a:lnTo>
                    <a:pt x="861572" y="384974"/>
                  </a:lnTo>
                  <a:lnTo>
                    <a:pt x="864108" y="432054"/>
                  </a:lnTo>
                  <a:lnTo>
                    <a:pt x="861572" y="479133"/>
                  </a:lnTo>
                  <a:lnTo>
                    <a:pt x="854143" y="524744"/>
                  </a:lnTo>
                  <a:lnTo>
                    <a:pt x="842083" y="568622"/>
                  </a:lnTo>
                  <a:lnTo>
                    <a:pt x="825655" y="610504"/>
                  </a:lnTo>
                  <a:lnTo>
                    <a:pt x="805123" y="650127"/>
                  </a:lnTo>
                  <a:lnTo>
                    <a:pt x="780751" y="687226"/>
                  </a:lnTo>
                  <a:lnTo>
                    <a:pt x="752802" y="721539"/>
                  </a:lnTo>
                  <a:lnTo>
                    <a:pt x="721539" y="752802"/>
                  </a:lnTo>
                  <a:lnTo>
                    <a:pt x="687226" y="780751"/>
                  </a:lnTo>
                  <a:lnTo>
                    <a:pt x="650127" y="805123"/>
                  </a:lnTo>
                  <a:lnTo>
                    <a:pt x="610504" y="825655"/>
                  </a:lnTo>
                  <a:lnTo>
                    <a:pt x="568622" y="842083"/>
                  </a:lnTo>
                  <a:lnTo>
                    <a:pt x="524744" y="854143"/>
                  </a:lnTo>
                  <a:lnTo>
                    <a:pt x="479133" y="861572"/>
                  </a:lnTo>
                  <a:lnTo>
                    <a:pt x="432053" y="864108"/>
                  </a:lnTo>
                  <a:lnTo>
                    <a:pt x="384976" y="861572"/>
                  </a:lnTo>
                  <a:lnTo>
                    <a:pt x="339367" y="854143"/>
                  </a:lnTo>
                  <a:lnTo>
                    <a:pt x="295490" y="842083"/>
                  </a:lnTo>
                  <a:lnTo>
                    <a:pt x="253608" y="825655"/>
                  </a:lnTo>
                  <a:lnTo>
                    <a:pt x="213986" y="805123"/>
                  </a:lnTo>
                  <a:lnTo>
                    <a:pt x="176887" y="780751"/>
                  </a:lnTo>
                  <a:lnTo>
                    <a:pt x="142573" y="752802"/>
                  </a:lnTo>
                  <a:lnTo>
                    <a:pt x="111310" y="721539"/>
                  </a:lnTo>
                  <a:lnTo>
                    <a:pt x="83360" y="687226"/>
                  </a:lnTo>
                  <a:lnTo>
                    <a:pt x="58987" y="650127"/>
                  </a:lnTo>
                  <a:lnTo>
                    <a:pt x="38454" y="610504"/>
                  </a:lnTo>
                  <a:lnTo>
                    <a:pt x="22026" y="568622"/>
                  </a:lnTo>
                  <a:lnTo>
                    <a:pt x="9965" y="524744"/>
                  </a:lnTo>
                  <a:lnTo>
                    <a:pt x="2535" y="479133"/>
                  </a:lnTo>
                  <a:lnTo>
                    <a:pt x="0" y="43205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124" y="483362"/>
            <a:ext cx="4083583" cy="7727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83917" y="1930095"/>
            <a:ext cx="7967345" cy="2701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635"/>
              </a:lnSpc>
              <a:spcBef>
                <a:spcPts val="95"/>
              </a:spcBef>
            </a:pPr>
            <a:r>
              <a:rPr sz="1600" spc="85" dirty="0">
                <a:latin typeface="Cambria"/>
                <a:cs typeface="Cambria"/>
              </a:rPr>
              <a:t>Segmented</a:t>
            </a:r>
            <a:r>
              <a:rPr sz="1600" spc="65" dirty="0">
                <a:latin typeface="Cambria"/>
                <a:cs typeface="Cambria"/>
              </a:rPr>
              <a:t> </a:t>
            </a:r>
            <a:r>
              <a:rPr sz="1600" spc="30" dirty="0">
                <a:latin typeface="Cambria"/>
                <a:cs typeface="Cambria"/>
              </a:rPr>
              <a:t>univariate</a:t>
            </a:r>
            <a:r>
              <a:rPr sz="1600" spc="50" dirty="0">
                <a:latin typeface="Cambria"/>
                <a:cs typeface="Cambria"/>
              </a:rPr>
              <a:t> </a:t>
            </a:r>
            <a:r>
              <a:rPr sz="1600" spc="40" dirty="0">
                <a:latin typeface="Cambria"/>
                <a:cs typeface="Cambria"/>
              </a:rPr>
              <a:t>analysis</a:t>
            </a:r>
            <a:r>
              <a:rPr sz="1600" spc="65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doesn’t</a:t>
            </a:r>
            <a:r>
              <a:rPr sz="1600" spc="55" dirty="0">
                <a:latin typeface="Cambria"/>
                <a:cs typeface="Cambria"/>
              </a:rPr>
              <a:t> </a:t>
            </a:r>
            <a:r>
              <a:rPr sz="1600" spc="75" dirty="0">
                <a:latin typeface="Cambria"/>
                <a:cs typeface="Cambria"/>
              </a:rPr>
              <a:t>yield</a:t>
            </a:r>
            <a:r>
              <a:rPr sz="1600" spc="40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much</a:t>
            </a:r>
            <a:r>
              <a:rPr sz="1600" spc="65" dirty="0">
                <a:latin typeface="Cambria"/>
                <a:cs typeface="Cambria"/>
              </a:rPr>
              <a:t> </a:t>
            </a:r>
            <a:r>
              <a:rPr sz="1600" spc="40" dirty="0">
                <a:latin typeface="Cambria"/>
                <a:cs typeface="Cambria"/>
              </a:rPr>
              <a:t>insight</a:t>
            </a:r>
            <a:r>
              <a:rPr sz="1600" spc="60" dirty="0">
                <a:latin typeface="Cambria"/>
                <a:cs typeface="Cambria"/>
              </a:rPr>
              <a:t> </a:t>
            </a:r>
            <a:r>
              <a:rPr sz="1600" spc="30" dirty="0">
                <a:latin typeface="Cambria"/>
                <a:cs typeface="Cambria"/>
              </a:rPr>
              <a:t>but</a:t>
            </a:r>
            <a:r>
              <a:rPr sz="1600" spc="60" dirty="0">
                <a:latin typeface="Cambria"/>
                <a:cs typeface="Cambria"/>
              </a:rPr>
              <a:t> </a:t>
            </a:r>
            <a:r>
              <a:rPr sz="1600" spc="-20" dirty="0">
                <a:latin typeface="Cambria"/>
                <a:cs typeface="Cambria"/>
              </a:rPr>
              <a:t>it</a:t>
            </a:r>
            <a:r>
              <a:rPr sz="1600" spc="55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can</a:t>
            </a:r>
            <a:r>
              <a:rPr sz="1600" spc="65" dirty="0">
                <a:latin typeface="Cambria"/>
                <a:cs typeface="Cambria"/>
              </a:rPr>
              <a:t> </a:t>
            </a:r>
            <a:r>
              <a:rPr sz="1600" spc="145" dirty="0">
                <a:latin typeface="Cambria"/>
                <a:cs typeface="Cambria"/>
              </a:rPr>
              <a:t>be</a:t>
            </a:r>
            <a:r>
              <a:rPr sz="1600" spc="60" dirty="0">
                <a:latin typeface="Cambria"/>
                <a:cs typeface="Cambria"/>
              </a:rPr>
              <a:t> </a:t>
            </a:r>
            <a:r>
              <a:rPr sz="1600" spc="80" dirty="0">
                <a:latin typeface="Cambria"/>
                <a:cs typeface="Cambria"/>
              </a:rPr>
              <a:t>seen</a:t>
            </a:r>
            <a:r>
              <a:rPr sz="1600" spc="4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that</a:t>
            </a:r>
            <a:r>
              <a:rPr sz="1600" spc="75" dirty="0">
                <a:latin typeface="Cambria"/>
                <a:cs typeface="Cambria"/>
              </a:rPr>
              <a:t> debt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ts val="1635"/>
              </a:lnSpc>
            </a:pPr>
            <a:r>
              <a:rPr sz="1600" spc="45" dirty="0">
                <a:latin typeface="Cambria"/>
                <a:cs typeface="Cambria"/>
              </a:rPr>
              <a:t>consolidation</a:t>
            </a:r>
            <a:r>
              <a:rPr sz="1600" spc="40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loans</a:t>
            </a:r>
            <a:r>
              <a:rPr sz="1600" spc="40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tends</a:t>
            </a:r>
            <a:r>
              <a:rPr sz="1600" spc="5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to</a:t>
            </a:r>
            <a:r>
              <a:rPr sz="1600" spc="45" dirty="0">
                <a:latin typeface="Cambria"/>
                <a:cs typeface="Cambria"/>
              </a:rPr>
              <a:t> default</a:t>
            </a:r>
            <a:r>
              <a:rPr sz="1600" spc="40" dirty="0">
                <a:latin typeface="Cambria"/>
                <a:cs typeface="Cambria"/>
              </a:rPr>
              <a:t> </a:t>
            </a:r>
            <a:r>
              <a:rPr sz="1600" spc="25" dirty="0">
                <a:latin typeface="Cambria"/>
                <a:cs typeface="Cambria"/>
              </a:rPr>
              <a:t>frequently.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600" spc="45" dirty="0">
                <a:latin typeface="Cambria"/>
                <a:cs typeface="Cambria"/>
              </a:rPr>
              <a:t>The</a:t>
            </a:r>
            <a:r>
              <a:rPr sz="1600" spc="40" dirty="0">
                <a:latin typeface="Cambria"/>
                <a:cs typeface="Cambria"/>
              </a:rPr>
              <a:t> </a:t>
            </a:r>
            <a:r>
              <a:rPr sz="1600" spc="35" dirty="0">
                <a:latin typeface="Cambria"/>
                <a:cs typeface="Cambria"/>
              </a:rPr>
              <a:t>factors</a:t>
            </a:r>
            <a:r>
              <a:rPr sz="1600" spc="8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to</a:t>
            </a:r>
            <a:r>
              <a:rPr sz="1600" spc="45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consider</a:t>
            </a:r>
            <a:r>
              <a:rPr sz="1600" spc="50" dirty="0">
                <a:latin typeface="Cambria"/>
                <a:cs typeface="Cambria"/>
              </a:rPr>
              <a:t> </a:t>
            </a:r>
            <a:r>
              <a:rPr sz="1600" spc="30" dirty="0">
                <a:latin typeface="Cambria"/>
                <a:cs typeface="Cambria"/>
              </a:rPr>
              <a:t>while</a:t>
            </a:r>
            <a:r>
              <a:rPr sz="1600" spc="40" dirty="0">
                <a:latin typeface="Cambria"/>
                <a:cs typeface="Cambria"/>
              </a:rPr>
              <a:t> </a:t>
            </a:r>
            <a:r>
              <a:rPr sz="1600" spc="80" dirty="0">
                <a:latin typeface="Cambria"/>
                <a:cs typeface="Cambria"/>
              </a:rPr>
              <a:t>giving</a:t>
            </a:r>
            <a:r>
              <a:rPr sz="1600" spc="55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loans </a:t>
            </a:r>
            <a:r>
              <a:rPr sz="1600" spc="35" dirty="0">
                <a:latin typeface="Cambria"/>
                <a:cs typeface="Cambria"/>
              </a:rPr>
              <a:t>are:</a:t>
            </a:r>
            <a:endParaRPr sz="1600" dirty="0">
              <a:latin typeface="Cambria"/>
              <a:cs typeface="Cambria"/>
            </a:endParaRPr>
          </a:p>
          <a:p>
            <a:pPr marL="134620" indent="-122555">
              <a:lnSpc>
                <a:spcPct val="100000"/>
              </a:lnSpc>
              <a:spcBef>
                <a:spcPts val="625"/>
              </a:spcBef>
              <a:buChar char="•"/>
              <a:tabLst>
                <a:tab pos="135255" algn="l"/>
              </a:tabLst>
            </a:pPr>
            <a:r>
              <a:rPr sz="1600" spc="40" dirty="0">
                <a:latin typeface="Cambria"/>
                <a:cs typeface="Cambria"/>
              </a:rPr>
              <a:t>Annual</a:t>
            </a:r>
            <a:r>
              <a:rPr sz="1600" dirty="0">
                <a:latin typeface="Cambria"/>
                <a:cs typeface="Cambria"/>
              </a:rPr>
              <a:t> </a:t>
            </a:r>
            <a:r>
              <a:rPr sz="1600" spc="60" dirty="0">
                <a:latin typeface="Cambria"/>
                <a:cs typeface="Cambria"/>
              </a:rPr>
              <a:t>Income</a:t>
            </a:r>
            <a:endParaRPr sz="1600" dirty="0">
              <a:latin typeface="Cambria"/>
              <a:cs typeface="Cambria"/>
            </a:endParaRPr>
          </a:p>
          <a:p>
            <a:pPr marL="127000" indent="-114935">
              <a:lnSpc>
                <a:spcPct val="100000"/>
              </a:lnSpc>
              <a:spcBef>
                <a:spcPts val="625"/>
              </a:spcBef>
              <a:buChar char="•"/>
              <a:tabLst>
                <a:tab pos="127635" algn="l"/>
              </a:tabLst>
            </a:pPr>
            <a:r>
              <a:rPr sz="1600" spc="10" dirty="0">
                <a:latin typeface="Cambria"/>
                <a:cs typeface="Cambria"/>
              </a:rPr>
              <a:t>Term</a:t>
            </a:r>
            <a:endParaRPr sz="1600" dirty="0">
              <a:latin typeface="Cambria"/>
              <a:cs typeface="Cambria"/>
            </a:endParaRPr>
          </a:p>
          <a:p>
            <a:pPr marL="134620" indent="-122555">
              <a:lnSpc>
                <a:spcPct val="100000"/>
              </a:lnSpc>
              <a:spcBef>
                <a:spcPts val="625"/>
              </a:spcBef>
              <a:buChar char="•"/>
              <a:tabLst>
                <a:tab pos="135255" algn="l"/>
              </a:tabLst>
            </a:pPr>
            <a:r>
              <a:rPr sz="1600" spc="10" dirty="0">
                <a:latin typeface="Cambria"/>
                <a:cs typeface="Cambria"/>
              </a:rPr>
              <a:t>Interest</a:t>
            </a:r>
            <a:r>
              <a:rPr sz="1600" spc="45" dirty="0">
                <a:latin typeface="Cambria"/>
                <a:cs typeface="Cambria"/>
              </a:rPr>
              <a:t> </a:t>
            </a:r>
            <a:r>
              <a:rPr sz="1600" spc="25" dirty="0">
                <a:latin typeface="Cambria"/>
                <a:cs typeface="Cambria"/>
              </a:rPr>
              <a:t>Rate</a:t>
            </a:r>
            <a:endParaRPr sz="1600" dirty="0">
              <a:latin typeface="Cambria"/>
              <a:cs typeface="Cambria"/>
            </a:endParaRPr>
          </a:p>
          <a:p>
            <a:pPr marL="134620" indent="-122555">
              <a:lnSpc>
                <a:spcPct val="100000"/>
              </a:lnSpc>
              <a:spcBef>
                <a:spcPts val="625"/>
              </a:spcBef>
              <a:buChar char="•"/>
              <a:tabLst>
                <a:tab pos="135255" algn="l"/>
              </a:tabLst>
            </a:pPr>
            <a:r>
              <a:rPr sz="1600" spc="114" dirty="0">
                <a:latin typeface="Cambria"/>
                <a:cs typeface="Cambria"/>
              </a:rPr>
              <a:t>Grade</a:t>
            </a:r>
            <a:endParaRPr sz="1600" dirty="0">
              <a:latin typeface="Cambria"/>
              <a:cs typeface="Cambria"/>
            </a:endParaRPr>
          </a:p>
          <a:p>
            <a:pPr marL="134620" indent="-122555">
              <a:lnSpc>
                <a:spcPct val="100000"/>
              </a:lnSpc>
              <a:spcBef>
                <a:spcPts val="625"/>
              </a:spcBef>
              <a:buChar char="•"/>
              <a:tabLst>
                <a:tab pos="135255" algn="l"/>
              </a:tabLst>
            </a:pPr>
            <a:r>
              <a:rPr sz="1600" spc="25" dirty="0">
                <a:latin typeface="Cambria"/>
                <a:cs typeface="Cambria"/>
              </a:rPr>
              <a:t>Loan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30" dirty="0">
                <a:latin typeface="Cambria"/>
                <a:cs typeface="Cambria"/>
              </a:rPr>
              <a:t>Amount</a:t>
            </a:r>
            <a:endParaRPr sz="1600" dirty="0">
              <a:latin typeface="Cambria"/>
              <a:cs typeface="Cambria"/>
            </a:endParaRPr>
          </a:p>
          <a:p>
            <a:pPr marL="134620" indent="-122555">
              <a:lnSpc>
                <a:spcPct val="100000"/>
              </a:lnSpc>
              <a:spcBef>
                <a:spcPts val="625"/>
              </a:spcBef>
              <a:buChar char="•"/>
              <a:tabLst>
                <a:tab pos="135255" algn="l"/>
              </a:tabLst>
            </a:pPr>
            <a:r>
              <a:rPr sz="1600" spc="50" dirty="0">
                <a:latin typeface="Cambria"/>
                <a:cs typeface="Cambria"/>
              </a:rPr>
              <a:t>Purpose</a:t>
            </a:r>
            <a:endParaRPr sz="16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D8DCCF-61A6-9C2E-DC19-AE8DF11285C8}"/>
              </a:ext>
            </a:extLst>
          </p:cNvPr>
          <p:cNvSpPr txBox="1"/>
          <p:nvPr/>
        </p:nvSpPr>
        <p:spPr>
          <a:xfrm>
            <a:off x="1828800" y="1905000"/>
            <a:ext cx="899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10777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-1066800" y="2290715"/>
            <a:ext cx="10515600" cy="2124043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015490" marR="965835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The</a:t>
            </a:r>
            <a:r>
              <a:rPr lang="en-US" sz="1800" b="1" spc="-4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main</a:t>
            </a:r>
            <a:r>
              <a:rPr lang="en-US" sz="1800" b="1" spc="-1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objective</a:t>
            </a:r>
            <a:r>
              <a:rPr lang="en-US" sz="1800" b="1" spc="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of</a:t>
            </a:r>
            <a:r>
              <a:rPr lang="en-US" sz="1800" b="1" spc="-2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the</a:t>
            </a:r>
            <a:r>
              <a:rPr lang="en-US" sz="1800" b="1" spc="-3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analysis</a:t>
            </a:r>
            <a:r>
              <a:rPr lang="en-US" sz="1800" b="1" spc="-2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was</a:t>
            </a:r>
            <a:r>
              <a:rPr lang="en-US" sz="1800" b="1" spc="-1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to</a:t>
            </a:r>
            <a:r>
              <a:rPr lang="en-US" sz="1800" b="1" spc="-2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determine</a:t>
            </a:r>
            <a:r>
              <a:rPr lang="en-US" sz="1800" b="1" spc="-1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the</a:t>
            </a:r>
            <a:r>
              <a:rPr lang="en-US" sz="1800" b="1" spc="-2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conditions</a:t>
            </a:r>
            <a:r>
              <a:rPr lang="en-US" sz="1800" b="1" spc="-2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and</a:t>
            </a:r>
            <a:r>
              <a:rPr lang="en-US" sz="1800" b="1" spc="-1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situations</a:t>
            </a:r>
            <a:r>
              <a:rPr lang="en-US" sz="1800" b="1" spc="-3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that</a:t>
            </a:r>
            <a:r>
              <a:rPr lang="en-US" sz="1800" b="1" spc="-47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leads</a:t>
            </a:r>
            <a:r>
              <a:rPr lang="en-US" sz="1800" b="1" spc="-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to</a:t>
            </a:r>
            <a:r>
              <a:rPr lang="en-US" sz="1800" b="1" spc="-1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an</a:t>
            </a:r>
            <a:r>
              <a:rPr lang="en-US" sz="1800" b="1" spc="-1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applicant</a:t>
            </a:r>
            <a:r>
              <a:rPr lang="en-US" sz="1800" b="1" spc="1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being</a:t>
            </a:r>
            <a:r>
              <a:rPr lang="en-US" sz="1800" b="1" spc="1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charged off</a:t>
            </a:r>
            <a:r>
              <a:rPr lang="en-US" sz="1800" b="1" spc="-2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or default.</a:t>
            </a:r>
            <a:endParaRPr lang="en-IN" sz="1800" b="1" dirty="0">
              <a:effectLst/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</a:endParaRPr>
          </a:p>
          <a:p>
            <a:pPr marL="2068195">
              <a:lnSpc>
                <a:spcPts val="2195"/>
              </a:lnSpc>
              <a:spcBef>
                <a:spcPts val="7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For</a:t>
            </a:r>
            <a:r>
              <a:rPr lang="en-US" sz="1800" b="1" spc="-3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this</a:t>
            </a:r>
            <a:r>
              <a:rPr lang="en-US" sz="1800" b="1" spc="-1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task,</a:t>
            </a:r>
            <a:r>
              <a:rPr lang="en-US" sz="1800" b="1" spc="-3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we</a:t>
            </a:r>
            <a:r>
              <a:rPr lang="en-US" sz="1800" b="1" spc="-2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need</a:t>
            </a:r>
            <a:r>
              <a:rPr lang="en-US" sz="1800" b="1" spc="-1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to</a:t>
            </a:r>
            <a:r>
              <a:rPr lang="en-US" sz="1800" b="1" spc="-2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predict</a:t>
            </a:r>
            <a:r>
              <a:rPr lang="en-US" sz="1800" b="1" spc="1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the</a:t>
            </a:r>
            <a:r>
              <a:rPr lang="en-US" sz="1800" b="1" spc="-1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“</a:t>
            </a:r>
            <a:r>
              <a:rPr lang="en-US" sz="1800" b="1" dirty="0" err="1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loan_status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”</a:t>
            </a:r>
            <a:r>
              <a:rPr lang="en-US" sz="1800" b="1" spc="-5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column</a:t>
            </a:r>
            <a:r>
              <a:rPr lang="en-US" sz="1800" b="1" spc="-1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of</a:t>
            </a:r>
            <a:r>
              <a:rPr lang="en-US" sz="1800" b="1" spc="-2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the</a:t>
            </a:r>
            <a:r>
              <a:rPr lang="en-US" sz="1800" b="1" spc="-2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dataset</a:t>
            </a:r>
            <a:r>
              <a:rPr lang="en-US" sz="1800" b="1" spc="-1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which</a:t>
            </a:r>
            <a:r>
              <a:rPr lang="en-US" sz="1800" b="1" spc="-1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specifies</a:t>
            </a:r>
            <a:r>
              <a:rPr lang="en-IN" sz="1800" b="1" dirty="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the</a:t>
            </a:r>
            <a:r>
              <a:rPr lang="en-US" sz="1800" b="1" spc="-3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status</a:t>
            </a:r>
            <a:r>
              <a:rPr lang="en-US" sz="1800" b="1" spc="-3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of</a:t>
            </a:r>
            <a:r>
              <a:rPr lang="en-US" sz="1800" b="1" spc="-1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the</a:t>
            </a:r>
            <a:r>
              <a:rPr lang="en-US" sz="1800" b="1" spc="-2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loan</a:t>
            </a:r>
            <a:r>
              <a:rPr lang="en-US" sz="1800" b="1" spc="-20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.</a:t>
            </a:r>
            <a:endParaRPr lang="en-IN" sz="1800" b="1" dirty="0">
              <a:effectLst/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</a:endParaRPr>
          </a:p>
          <a:p>
            <a:pPr marL="2015490">
              <a:spcBef>
                <a:spcPts val="75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The</a:t>
            </a:r>
            <a:r>
              <a:rPr lang="en-US" sz="1800" b="1" spc="-4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dataset had</a:t>
            </a:r>
            <a:r>
              <a:rPr lang="en-US" sz="1800" b="1" spc="-2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initially</a:t>
            </a:r>
            <a:r>
              <a:rPr lang="en-US" sz="1800" b="1" spc="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111</a:t>
            </a:r>
            <a:r>
              <a:rPr lang="en-US" sz="1800" b="1" spc="-1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columns</a:t>
            </a:r>
            <a:r>
              <a:rPr lang="en-US" sz="1800" b="1" spc="-2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with</a:t>
            </a:r>
            <a:r>
              <a:rPr lang="en-US" sz="1800" b="1" spc="-1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39716</a:t>
            </a:r>
            <a:r>
              <a:rPr lang="en-US" sz="1800" b="1" spc="-15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effectLst/>
                <a:latin typeface="Segoe UI Symbol" panose="020B0502040204020203" pitchFamily="34" charset="0"/>
                <a:ea typeface="Corbel" panose="020B0503020204020204" pitchFamily="34" charset="0"/>
                <a:cs typeface="Corbel" panose="020B0503020204020204" pitchFamily="34" charset="0"/>
              </a:rPr>
              <a:t>entries.</a:t>
            </a:r>
            <a:endParaRPr lang="en-IN" sz="1800" b="1" dirty="0">
              <a:effectLst/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endParaRPr sz="1800" dirty="0">
              <a:latin typeface="Segoe UI Symbol"/>
              <a:cs typeface="Segoe UI Symbol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A511DCE-A07C-3643-034E-16E1F774B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4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7279FA72-B78A-6207-6FDF-ABA1FA04ED00}"/>
              </a:ext>
            </a:extLst>
          </p:cNvPr>
          <p:cNvGrpSpPr>
            <a:grpSpLocks/>
          </p:cNvGrpSpPr>
          <p:nvPr/>
        </p:nvGrpSpPr>
        <p:grpSpPr bwMode="auto">
          <a:xfrm>
            <a:off x="804553" y="368629"/>
            <a:ext cx="3260725" cy="309563"/>
            <a:chOff x="0" y="0"/>
            <a:chExt cx="5136" cy="48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9A236DE-A1F8-02F7-226B-F27E387BD4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65" cy="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2A439EB4-ED88-EA51-B86F-F967941FF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" y="287"/>
              <a:ext cx="133" cy="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10">
            <a:extLst>
              <a:ext uri="{FF2B5EF4-FFF2-40B4-BE49-F238E27FC236}">
                <a16:creationId xmlns:a16="http://schemas.microsoft.com/office/drawing/2014/main" id="{B9CE2C81-AF87-0673-5EB8-878EE5760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447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A8EB74-A253-1276-A21E-212CB623B971}"/>
              </a:ext>
            </a:extLst>
          </p:cNvPr>
          <p:cNvSpPr txBox="1"/>
          <p:nvPr/>
        </p:nvSpPr>
        <p:spPr>
          <a:xfrm>
            <a:off x="1676400" y="1381684"/>
            <a:ext cx="9144000" cy="761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C70E99-8467-2B70-874C-B6BEFBD7B095}"/>
              </a:ext>
            </a:extLst>
          </p:cNvPr>
          <p:cNvSpPr txBox="1"/>
          <p:nvPr/>
        </p:nvSpPr>
        <p:spPr>
          <a:xfrm>
            <a:off x="-1371600" y="669340"/>
            <a:ext cx="11658600" cy="1309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5490">
              <a:lnSpc>
                <a:spcPts val="2285"/>
              </a:lnSpc>
              <a:spcBef>
                <a:spcPts val="490"/>
              </a:spcBef>
            </a:pPr>
            <a:endParaRPr lang="en-US" b="1" kern="0" dirty="0"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2015490">
              <a:lnSpc>
                <a:spcPts val="2285"/>
              </a:lnSpc>
              <a:spcBef>
                <a:spcPts val="490"/>
              </a:spcBef>
            </a:pPr>
            <a:r>
              <a:rPr lang="en-US" sz="1800" b="1" kern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The</a:t>
            </a:r>
            <a:r>
              <a:rPr lang="en-US" sz="1800" b="1" kern="0" spc="15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Given</a:t>
            </a:r>
            <a:r>
              <a:rPr lang="en-US" sz="1800" b="1" kern="0" spc="14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data</a:t>
            </a:r>
            <a:r>
              <a:rPr lang="en-US" sz="1800" b="1" kern="0" spc="14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has</a:t>
            </a:r>
            <a:r>
              <a:rPr lang="en-US" sz="1800" b="1" kern="0" spc="14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information</a:t>
            </a:r>
            <a:r>
              <a:rPr lang="en-US" sz="1800" b="1" kern="0" spc="1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on</a:t>
            </a:r>
            <a:r>
              <a:rPr lang="en-US" sz="1800" b="1" kern="0" spc="14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the</a:t>
            </a:r>
            <a:r>
              <a:rPr lang="en-US" sz="1800" b="1" kern="0" spc="16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loan</a:t>
            </a:r>
            <a:r>
              <a:rPr lang="en-US" sz="1800" b="1" kern="0" spc="13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application.</a:t>
            </a:r>
            <a:r>
              <a:rPr lang="en-US" sz="1800" b="1" kern="0" spc="11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The</a:t>
            </a:r>
            <a:r>
              <a:rPr lang="en-US" sz="1800" b="1" kern="0" spc="165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data</a:t>
            </a:r>
            <a:r>
              <a:rPr lang="en-US" sz="1800" b="1" kern="0" spc="155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given</a:t>
            </a:r>
            <a:r>
              <a:rPr lang="en-US" sz="1800" b="1" kern="0" spc="12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below</a:t>
            </a:r>
            <a:r>
              <a:rPr lang="en-IN" b="1" kern="0" dirty="0"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contains</a:t>
            </a:r>
            <a:r>
              <a:rPr lang="en-US" sz="1800" b="1" spc="2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the</a:t>
            </a:r>
            <a:r>
              <a:rPr lang="en-US" sz="1800" b="1" spc="225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information</a:t>
            </a:r>
            <a:r>
              <a:rPr lang="en-US" sz="1800" b="1" spc="175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about</a:t>
            </a:r>
            <a:r>
              <a:rPr lang="en-US" sz="1800" b="1" spc="22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past</a:t>
            </a:r>
            <a:r>
              <a:rPr lang="en-US" sz="1800" b="1" spc="135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loan</a:t>
            </a:r>
            <a:r>
              <a:rPr lang="en-US" sz="1800" b="1" spc="21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applicants</a:t>
            </a:r>
            <a:r>
              <a:rPr lang="en-US" sz="1800" b="1" spc="19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and</a:t>
            </a:r>
            <a:r>
              <a:rPr lang="en-US" sz="1800" b="1" spc="21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whether</a:t>
            </a:r>
            <a:r>
              <a:rPr lang="en-US" sz="1800" b="1" spc="22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Corbel" panose="020B0503020204020204" pitchFamily="34" charset="0"/>
                <a:cs typeface="Corbel" panose="020B0503020204020204" pitchFamily="34" charset="0"/>
              </a:rPr>
              <a:t>they</a:t>
            </a:r>
            <a:endParaRPr lang="en-IN" sz="1800" dirty="0">
              <a:effectLst/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</a:endParaRPr>
          </a:p>
          <a:p>
            <a:pPr marL="2015490">
              <a:lnSpc>
                <a:spcPts val="2290"/>
              </a:lnSpc>
            </a:pPr>
            <a:r>
              <a:rPr lang="en-US" sz="1800" b="1" kern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‘defaulted’</a:t>
            </a:r>
            <a:r>
              <a:rPr lang="en-US" sz="1800" b="1" kern="0" spc="2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or</a:t>
            </a:r>
            <a:r>
              <a:rPr lang="en-US" sz="1800" b="1" kern="0" spc="6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not.</a:t>
            </a:r>
            <a:endParaRPr lang="en-IN" sz="18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17947"/>
            <a:ext cx="12192000" cy="19400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7636" y="2325623"/>
            <a:ext cx="1080770" cy="1080770"/>
            <a:chOff x="897636" y="2325623"/>
            <a:chExt cx="1080770" cy="10807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636" y="2325623"/>
              <a:ext cx="1080515" cy="10805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6602" y="2434589"/>
              <a:ext cx="864235" cy="864235"/>
            </a:xfrm>
            <a:custGeom>
              <a:avLst/>
              <a:gdLst/>
              <a:ahLst/>
              <a:cxnLst/>
              <a:rect l="l" t="t" r="r" b="b"/>
              <a:pathLst>
                <a:path w="864235" h="864235">
                  <a:moveTo>
                    <a:pt x="0" y="432054"/>
                  </a:moveTo>
                  <a:lnTo>
                    <a:pt x="2535" y="384974"/>
                  </a:lnTo>
                  <a:lnTo>
                    <a:pt x="9965" y="339363"/>
                  </a:lnTo>
                  <a:lnTo>
                    <a:pt x="22026" y="295485"/>
                  </a:lnTo>
                  <a:lnTo>
                    <a:pt x="38454" y="253603"/>
                  </a:lnTo>
                  <a:lnTo>
                    <a:pt x="58987" y="213980"/>
                  </a:lnTo>
                  <a:lnTo>
                    <a:pt x="83360" y="176881"/>
                  </a:lnTo>
                  <a:lnTo>
                    <a:pt x="111310" y="142568"/>
                  </a:lnTo>
                  <a:lnTo>
                    <a:pt x="142573" y="111305"/>
                  </a:lnTo>
                  <a:lnTo>
                    <a:pt x="176887" y="83356"/>
                  </a:lnTo>
                  <a:lnTo>
                    <a:pt x="213986" y="58984"/>
                  </a:lnTo>
                  <a:lnTo>
                    <a:pt x="253608" y="38452"/>
                  </a:lnTo>
                  <a:lnTo>
                    <a:pt x="295490" y="22024"/>
                  </a:lnTo>
                  <a:lnTo>
                    <a:pt x="339367" y="9964"/>
                  </a:lnTo>
                  <a:lnTo>
                    <a:pt x="384976" y="2535"/>
                  </a:lnTo>
                  <a:lnTo>
                    <a:pt x="432053" y="0"/>
                  </a:lnTo>
                  <a:lnTo>
                    <a:pt x="479133" y="2535"/>
                  </a:lnTo>
                  <a:lnTo>
                    <a:pt x="524744" y="9964"/>
                  </a:lnTo>
                  <a:lnTo>
                    <a:pt x="568622" y="22024"/>
                  </a:lnTo>
                  <a:lnTo>
                    <a:pt x="610504" y="38452"/>
                  </a:lnTo>
                  <a:lnTo>
                    <a:pt x="650127" y="58984"/>
                  </a:lnTo>
                  <a:lnTo>
                    <a:pt x="687226" y="83356"/>
                  </a:lnTo>
                  <a:lnTo>
                    <a:pt x="721539" y="111305"/>
                  </a:lnTo>
                  <a:lnTo>
                    <a:pt x="752802" y="142568"/>
                  </a:lnTo>
                  <a:lnTo>
                    <a:pt x="780751" y="176881"/>
                  </a:lnTo>
                  <a:lnTo>
                    <a:pt x="805123" y="213980"/>
                  </a:lnTo>
                  <a:lnTo>
                    <a:pt x="825655" y="253603"/>
                  </a:lnTo>
                  <a:lnTo>
                    <a:pt x="842083" y="295485"/>
                  </a:lnTo>
                  <a:lnTo>
                    <a:pt x="854143" y="339363"/>
                  </a:lnTo>
                  <a:lnTo>
                    <a:pt x="861572" y="384974"/>
                  </a:lnTo>
                  <a:lnTo>
                    <a:pt x="864108" y="432054"/>
                  </a:lnTo>
                  <a:lnTo>
                    <a:pt x="861572" y="479133"/>
                  </a:lnTo>
                  <a:lnTo>
                    <a:pt x="854143" y="524744"/>
                  </a:lnTo>
                  <a:lnTo>
                    <a:pt x="842083" y="568622"/>
                  </a:lnTo>
                  <a:lnTo>
                    <a:pt x="825655" y="610504"/>
                  </a:lnTo>
                  <a:lnTo>
                    <a:pt x="805123" y="650127"/>
                  </a:lnTo>
                  <a:lnTo>
                    <a:pt x="780751" y="687226"/>
                  </a:lnTo>
                  <a:lnTo>
                    <a:pt x="752802" y="721539"/>
                  </a:lnTo>
                  <a:lnTo>
                    <a:pt x="721539" y="752802"/>
                  </a:lnTo>
                  <a:lnTo>
                    <a:pt x="687226" y="780751"/>
                  </a:lnTo>
                  <a:lnTo>
                    <a:pt x="650127" y="805123"/>
                  </a:lnTo>
                  <a:lnTo>
                    <a:pt x="610504" y="825655"/>
                  </a:lnTo>
                  <a:lnTo>
                    <a:pt x="568622" y="842083"/>
                  </a:lnTo>
                  <a:lnTo>
                    <a:pt x="524744" y="854143"/>
                  </a:lnTo>
                  <a:lnTo>
                    <a:pt x="479133" y="861572"/>
                  </a:lnTo>
                  <a:lnTo>
                    <a:pt x="432053" y="864108"/>
                  </a:lnTo>
                  <a:lnTo>
                    <a:pt x="384976" y="861572"/>
                  </a:lnTo>
                  <a:lnTo>
                    <a:pt x="339367" y="854143"/>
                  </a:lnTo>
                  <a:lnTo>
                    <a:pt x="295490" y="842083"/>
                  </a:lnTo>
                  <a:lnTo>
                    <a:pt x="253608" y="825655"/>
                  </a:lnTo>
                  <a:lnTo>
                    <a:pt x="213986" y="805123"/>
                  </a:lnTo>
                  <a:lnTo>
                    <a:pt x="176887" y="780751"/>
                  </a:lnTo>
                  <a:lnTo>
                    <a:pt x="142573" y="752802"/>
                  </a:lnTo>
                  <a:lnTo>
                    <a:pt x="111310" y="721539"/>
                  </a:lnTo>
                  <a:lnTo>
                    <a:pt x="83360" y="687226"/>
                  </a:lnTo>
                  <a:lnTo>
                    <a:pt x="58987" y="650127"/>
                  </a:lnTo>
                  <a:lnTo>
                    <a:pt x="38454" y="610504"/>
                  </a:lnTo>
                  <a:lnTo>
                    <a:pt x="22026" y="568622"/>
                  </a:lnTo>
                  <a:lnTo>
                    <a:pt x="9965" y="524744"/>
                  </a:lnTo>
                  <a:lnTo>
                    <a:pt x="2535" y="479133"/>
                  </a:lnTo>
                  <a:lnTo>
                    <a:pt x="0" y="43205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620" y="214122"/>
            <a:ext cx="3184245" cy="6951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0261" y="1091946"/>
            <a:ext cx="4999990" cy="6951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244598" y="2501645"/>
            <a:ext cx="8813165" cy="198310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421005">
              <a:lnSpc>
                <a:spcPct val="70000"/>
              </a:lnSpc>
              <a:spcBef>
                <a:spcPts val="715"/>
              </a:spcBef>
            </a:pPr>
            <a:r>
              <a:rPr sz="1700" dirty="0">
                <a:latin typeface="Arial MT"/>
                <a:cs typeface="Arial MT"/>
              </a:rPr>
              <a:t>Consumer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finance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company-largest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online loan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marketplace, facilitating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personal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loans,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business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loans, and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financing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medical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procedures.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700" dirty="0">
                <a:latin typeface="Arial MT"/>
                <a:cs typeface="Arial MT"/>
              </a:rPr>
              <a:t>2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risks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associated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with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banks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decision</a:t>
            </a:r>
            <a:r>
              <a:rPr sz="1700" spc="-5" dirty="0">
                <a:latin typeface="Arial MT"/>
                <a:cs typeface="Arial MT"/>
              </a:rPr>
              <a:t> to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approve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loans.</a:t>
            </a:r>
            <a:endParaRPr sz="1700">
              <a:latin typeface="Arial MT"/>
              <a:cs typeface="Arial MT"/>
            </a:endParaRPr>
          </a:p>
          <a:p>
            <a:pPr marL="12700" marR="5080">
              <a:lnSpc>
                <a:spcPct val="70000"/>
              </a:lnSpc>
              <a:spcBef>
                <a:spcPts val="1200"/>
              </a:spcBef>
              <a:buAutoNum type="arabicPeriod"/>
              <a:tabLst>
                <a:tab pos="254000" algn="l"/>
              </a:tabLst>
            </a:pPr>
            <a:r>
              <a:rPr sz="1700" dirty="0">
                <a:latin typeface="Arial MT"/>
                <a:cs typeface="Arial MT"/>
              </a:rPr>
              <a:t>loss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 likely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repay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loan,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then</a:t>
            </a:r>
            <a:r>
              <a:rPr sz="1700" spc="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not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approving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loan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results in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loss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business </a:t>
            </a:r>
            <a:r>
              <a:rPr sz="1700" spc="-5" dirty="0">
                <a:latin typeface="Arial MT"/>
                <a:cs typeface="Arial MT"/>
              </a:rPr>
              <a:t>to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dirty="0">
                <a:latin typeface="Arial MT"/>
                <a:cs typeface="Arial MT"/>
              </a:rPr>
              <a:t> company</a:t>
            </a:r>
            <a:endParaRPr sz="1700">
              <a:latin typeface="Arial MT"/>
              <a:cs typeface="Arial MT"/>
            </a:endParaRPr>
          </a:p>
          <a:p>
            <a:pPr marL="12700" marR="2283460">
              <a:lnSpc>
                <a:spcPct val="128800"/>
              </a:lnSpc>
              <a:spcBef>
                <a:spcPts val="5"/>
              </a:spcBef>
              <a:buAutoNum type="arabicPeriod"/>
              <a:tabLst>
                <a:tab pos="253365" algn="l"/>
              </a:tabLst>
            </a:pPr>
            <a:r>
              <a:rPr sz="1700" dirty="0">
                <a:latin typeface="Arial MT"/>
                <a:cs typeface="Arial MT"/>
              </a:rPr>
              <a:t>not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likely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repay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loan,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then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approving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loan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may lead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financial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loss </a:t>
            </a:r>
            <a:r>
              <a:rPr sz="1700" spc="-5" dirty="0">
                <a:latin typeface="Arial MT"/>
                <a:cs typeface="Arial MT"/>
              </a:rPr>
              <a:t>for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company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17947"/>
            <a:ext cx="12192000" cy="19400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7636" y="2325623"/>
            <a:ext cx="1080770" cy="1080770"/>
            <a:chOff x="897636" y="2325623"/>
            <a:chExt cx="1080770" cy="10807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636" y="2325623"/>
              <a:ext cx="1080515" cy="10805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6602" y="2434589"/>
              <a:ext cx="864235" cy="864235"/>
            </a:xfrm>
            <a:custGeom>
              <a:avLst/>
              <a:gdLst/>
              <a:ahLst/>
              <a:cxnLst/>
              <a:rect l="l" t="t" r="r" b="b"/>
              <a:pathLst>
                <a:path w="864235" h="864235">
                  <a:moveTo>
                    <a:pt x="0" y="432054"/>
                  </a:moveTo>
                  <a:lnTo>
                    <a:pt x="2535" y="384974"/>
                  </a:lnTo>
                  <a:lnTo>
                    <a:pt x="9965" y="339363"/>
                  </a:lnTo>
                  <a:lnTo>
                    <a:pt x="22026" y="295485"/>
                  </a:lnTo>
                  <a:lnTo>
                    <a:pt x="38454" y="253603"/>
                  </a:lnTo>
                  <a:lnTo>
                    <a:pt x="58987" y="213980"/>
                  </a:lnTo>
                  <a:lnTo>
                    <a:pt x="83360" y="176881"/>
                  </a:lnTo>
                  <a:lnTo>
                    <a:pt x="111310" y="142568"/>
                  </a:lnTo>
                  <a:lnTo>
                    <a:pt x="142573" y="111305"/>
                  </a:lnTo>
                  <a:lnTo>
                    <a:pt x="176887" y="83356"/>
                  </a:lnTo>
                  <a:lnTo>
                    <a:pt x="213986" y="58984"/>
                  </a:lnTo>
                  <a:lnTo>
                    <a:pt x="253608" y="38452"/>
                  </a:lnTo>
                  <a:lnTo>
                    <a:pt x="295490" y="22024"/>
                  </a:lnTo>
                  <a:lnTo>
                    <a:pt x="339367" y="9964"/>
                  </a:lnTo>
                  <a:lnTo>
                    <a:pt x="384976" y="2535"/>
                  </a:lnTo>
                  <a:lnTo>
                    <a:pt x="432053" y="0"/>
                  </a:lnTo>
                  <a:lnTo>
                    <a:pt x="479133" y="2535"/>
                  </a:lnTo>
                  <a:lnTo>
                    <a:pt x="524744" y="9964"/>
                  </a:lnTo>
                  <a:lnTo>
                    <a:pt x="568622" y="22024"/>
                  </a:lnTo>
                  <a:lnTo>
                    <a:pt x="610504" y="38452"/>
                  </a:lnTo>
                  <a:lnTo>
                    <a:pt x="650127" y="58984"/>
                  </a:lnTo>
                  <a:lnTo>
                    <a:pt x="687226" y="83356"/>
                  </a:lnTo>
                  <a:lnTo>
                    <a:pt x="721539" y="111305"/>
                  </a:lnTo>
                  <a:lnTo>
                    <a:pt x="752802" y="142568"/>
                  </a:lnTo>
                  <a:lnTo>
                    <a:pt x="780751" y="176881"/>
                  </a:lnTo>
                  <a:lnTo>
                    <a:pt x="805123" y="213980"/>
                  </a:lnTo>
                  <a:lnTo>
                    <a:pt x="825655" y="253603"/>
                  </a:lnTo>
                  <a:lnTo>
                    <a:pt x="842083" y="295485"/>
                  </a:lnTo>
                  <a:lnTo>
                    <a:pt x="854143" y="339363"/>
                  </a:lnTo>
                  <a:lnTo>
                    <a:pt x="861572" y="384974"/>
                  </a:lnTo>
                  <a:lnTo>
                    <a:pt x="864108" y="432054"/>
                  </a:lnTo>
                  <a:lnTo>
                    <a:pt x="861572" y="479133"/>
                  </a:lnTo>
                  <a:lnTo>
                    <a:pt x="854143" y="524744"/>
                  </a:lnTo>
                  <a:lnTo>
                    <a:pt x="842083" y="568622"/>
                  </a:lnTo>
                  <a:lnTo>
                    <a:pt x="825655" y="610504"/>
                  </a:lnTo>
                  <a:lnTo>
                    <a:pt x="805123" y="650127"/>
                  </a:lnTo>
                  <a:lnTo>
                    <a:pt x="780751" y="687226"/>
                  </a:lnTo>
                  <a:lnTo>
                    <a:pt x="752802" y="721539"/>
                  </a:lnTo>
                  <a:lnTo>
                    <a:pt x="721539" y="752802"/>
                  </a:lnTo>
                  <a:lnTo>
                    <a:pt x="687226" y="780751"/>
                  </a:lnTo>
                  <a:lnTo>
                    <a:pt x="650127" y="805123"/>
                  </a:lnTo>
                  <a:lnTo>
                    <a:pt x="610504" y="825655"/>
                  </a:lnTo>
                  <a:lnTo>
                    <a:pt x="568622" y="842083"/>
                  </a:lnTo>
                  <a:lnTo>
                    <a:pt x="524744" y="854143"/>
                  </a:lnTo>
                  <a:lnTo>
                    <a:pt x="479133" y="861572"/>
                  </a:lnTo>
                  <a:lnTo>
                    <a:pt x="432053" y="864108"/>
                  </a:lnTo>
                  <a:lnTo>
                    <a:pt x="384976" y="861572"/>
                  </a:lnTo>
                  <a:lnTo>
                    <a:pt x="339367" y="854143"/>
                  </a:lnTo>
                  <a:lnTo>
                    <a:pt x="295490" y="842083"/>
                  </a:lnTo>
                  <a:lnTo>
                    <a:pt x="253608" y="825655"/>
                  </a:lnTo>
                  <a:lnTo>
                    <a:pt x="213986" y="805123"/>
                  </a:lnTo>
                  <a:lnTo>
                    <a:pt x="176887" y="780751"/>
                  </a:lnTo>
                  <a:lnTo>
                    <a:pt x="142573" y="752802"/>
                  </a:lnTo>
                  <a:lnTo>
                    <a:pt x="111310" y="721539"/>
                  </a:lnTo>
                  <a:lnTo>
                    <a:pt x="83360" y="687226"/>
                  </a:lnTo>
                  <a:lnTo>
                    <a:pt x="58987" y="650127"/>
                  </a:lnTo>
                  <a:lnTo>
                    <a:pt x="38454" y="610504"/>
                  </a:lnTo>
                  <a:lnTo>
                    <a:pt x="22026" y="568622"/>
                  </a:lnTo>
                  <a:lnTo>
                    <a:pt x="9965" y="524744"/>
                  </a:lnTo>
                  <a:lnTo>
                    <a:pt x="2535" y="479133"/>
                  </a:lnTo>
                  <a:lnTo>
                    <a:pt x="0" y="43205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649" y="808736"/>
            <a:ext cx="3920274" cy="64071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45228" y="808736"/>
            <a:ext cx="5416423" cy="6407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265045" y="2539695"/>
            <a:ext cx="7995284" cy="1347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2060"/>
              </a:lnSpc>
              <a:spcBef>
                <a:spcPts val="100"/>
              </a:spcBef>
            </a:pPr>
            <a:r>
              <a:rPr sz="1800" spc="20" dirty="0">
                <a:latin typeface="Cambria"/>
                <a:cs typeface="Cambria"/>
              </a:rPr>
              <a:t>This</a:t>
            </a:r>
            <a:r>
              <a:rPr sz="1800" spc="65" dirty="0">
                <a:latin typeface="Cambria"/>
                <a:cs typeface="Cambria"/>
              </a:rPr>
              <a:t> </a:t>
            </a:r>
            <a:r>
              <a:rPr sz="1800" spc="35" dirty="0">
                <a:latin typeface="Cambria"/>
                <a:cs typeface="Cambria"/>
              </a:rPr>
              <a:t>task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20" dirty="0">
                <a:latin typeface="Cambria"/>
                <a:cs typeface="Cambria"/>
              </a:rPr>
              <a:t>will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spc="165" dirty="0">
                <a:latin typeface="Cambria"/>
                <a:cs typeface="Cambria"/>
              </a:rPr>
              <a:t>be</a:t>
            </a:r>
            <a:r>
              <a:rPr sz="1800" spc="55" dirty="0">
                <a:latin typeface="Cambria"/>
                <a:cs typeface="Cambria"/>
              </a:rPr>
              <a:t> </a:t>
            </a:r>
            <a:r>
              <a:rPr sz="1800" spc="95" dirty="0">
                <a:latin typeface="Cambria"/>
                <a:cs typeface="Cambria"/>
              </a:rPr>
              <a:t>done</a:t>
            </a:r>
            <a:r>
              <a:rPr sz="1800" spc="55" dirty="0">
                <a:latin typeface="Cambria"/>
                <a:cs typeface="Cambria"/>
              </a:rPr>
              <a:t> </a:t>
            </a:r>
            <a:r>
              <a:rPr sz="1800" spc="105" dirty="0">
                <a:latin typeface="Cambria"/>
                <a:cs typeface="Cambria"/>
              </a:rPr>
              <a:t>by</a:t>
            </a:r>
            <a:r>
              <a:rPr sz="1800" spc="55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using </a:t>
            </a:r>
            <a:r>
              <a:rPr sz="1800" spc="35" dirty="0">
                <a:latin typeface="Cambria"/>
                <a:cs typeface="Cambria"/>
              </a:rPr>
              <a:t>univariate</a:t>
            </a:r>
            <a:r>
              <a:rPr sz="1800" spc="40" dirty="0">
                <a:latin typeface="Cambria"/>
                <a:cs typeface="Cambria"/>
              </a:rPr>
              <a:t> </a:t>
            </a:r>
            <a:r>
              <a:rPr sz="1800" spc="75" dirty="0">
                <a:latin typeface="Cambria"/>
                <a:cs typeface="Cambria"/>
              </a:rPr>
              <a:t>and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bivariate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analysis </a:t>
            </a:r>
            <a:r>
              <a:rPr sz="1800" spc="25" dirty="0">
                <a:latin typeface="Cambria"/>
                <a:cs typeface="Cambria"/>
              </a:rPr>
              <a:t>of</a:t>
            </a:r>
            <a:r>
              <a:rPr sz="1800" spc="65" dirty="0">
                <a:latin typeface="Cambria"/>
                <a:cs typeface="Cambria"/>
              </a:rPr>
              <a:t> </a:t>
            </a:r>
            <a:r>
              <a:rPr sz="1800" spc="35" dirty="0">
                <a:latin typeface="Cambria"/>
                <a:cs typeface="Cambria"/>
              </a:rPr>
              <a:t>different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ts val="2060"/>
              </a:lnSpc>
            </a:pPr>
            <a:r>
              <a:rPr sz="1800" spc="55" dirty="0">
                <a:latin typeface="Cambria"/>
                <a:cs typeface="Cambria"/>
              </a:rPr>
              <a:t>columns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spc="25" dirty="0">
                <a:latin typeface="Cambria"/>
                <a:cs typeface="Cambria"/>
              </a:rPr>
              <a:t>of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35" dirty="0">
                <a:latin typeface="Cambria"/>
                <a:cs typeface="Cambria"/>
              </a:rPr>
              <a:t>the</a:t>
            </a:r>
            <a:r>
              <a:rPr sz="1800" spc="65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dataset.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100">
              <a:latin typeface="Cambria"/>
              <a:cs typeface="Cambria"/>
            </a:endParaRPr>
          </a:p>
          <a:p>
            <a:pPr marL="68580">
              <a:lnSpc>
                <a:spcPct val="100000"/>
              </a:lnSpc>
              <a:spcBef>
                <a:spcPts val="1664"/>
              </a:spcBef>
            </a:pPr>
            <a:r>
              <a:rPr sz="1800" spc="70" dirty="0">
                <a:latin typeface="Cambria"/>
                <a:cs typeface="Cambria"/>
              </a:rPr>
              <a:t>So,</a:t>
            </a:r>
            <a:r>
              <a:rPr sz="1800" spc="-95" dirty="0">
                <a:latin typeface="Cambria"/>
                <a:cs typeface="Cambria"/>
              </a:rPr>
              <a:t> </a:t>
            </a:r>
            <a:r>
              <a:rPr sz="1800" spc="20" dirty="0">
                <a:latin typeface="Cambria"/>
                <a:cs typeface="Cambria"/>
              </a:rPr>
              <a:t>naturally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40" dirty="0">
                <a:latin typeface="Cambria"/>
                <a:cs typeface="Cambria"/>
              </a:rPr>
              <a:t>the</a:t>
            </a:r>
            <a:r>
              <a:rPr sz="1800" spc="5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first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step</a:t>
            </a:r>
            <a:r>
              <a:rPr sz="1800" spc="55" dirty="0">
                <a:latin typeface="Cambria"/>
                <a:cs typeface="Cambria"/>
              </a:rPr>
              <a:t> </a:t>
            </a:r>
            <a:r>
              <a:rPr sz="1800" spc="35" dirty="0">
                <a:latin typeface="Cambria"/>
                <a:cs typeface="Cambria"/>
              </a:rPr>
              <a:t>would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165" dirty="0">
                <a:latin typeface="Cambria"/>
                <a:cs typeface="Cambria"/>
              </a:rPr>
              <a:t>be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to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80" dirty="0">
                <a:latin typeface="Cambria"/>
                <a:cs typeface="Cambria"/>
              </a:rPr>
              <a:t>reduce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these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to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75" dirty="0">
                <a:latin typeface="Cambria"/>
                <a:cs typeface="Cambria"/>
              </a:rPr>
              <a:t>a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sizable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20" dirty="0">
                <a:latin typeface="Cambria"/>
                <a:cs typeface="Cambria"/>
              </a:rPr>
              <a:t>quantity.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01043" y="6230111"/>
            <a:ext cx="457200" cy="457200"/>
            <a:chOff x="11401043" y="6230111"/>
            <a:chExt cx="457200" cy="457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1043" y="6230111"/>
              <a:ext cx="457200" cy="457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1523" y="625906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5">
                  <a:moveTo>
                    <a:pt x="0" y="199643"/>
                  </a:moveTo>
                  <a:lnTo>
                    <a:pt x="5251" y="153867"/>
                  </a:lnTo>
                  <a:lnTo>
                    <a:pt x="20211" y="111845"/>
                  </a:lnTo>
                  <a:lnTo>
                    <a:pt x="43687" y="74776"/>
                  </a:lnTo>
                  <a:lnTo>
                    <a:pt x="74484" y="43859"/>
                  </a:lnTo>
                  <a:lnTo>
                    <a:pt x="111411" y="20291"/>
                  </a:lnTo>
                  <a:lnTo>
                    <a:pt x="153275" y="5272"/>
                  </a:lnTo>
                  <a:lnTo>
                    <a:pt x="198881" y="0"/>
                  </a:lnTo>
                  <a:lnTo>
                    <a:pt x="244488" y="5272"/>
                  </a:lnTo>
                  <a:lnTo>
                    <a:pt x="286352" y="20291"/>
                  </a:lnTo>
                  <a:lnTo>
                    <a:pt x="323279" y="43859"/>
                  </a:lnTo>
                  <a:lnTo>
                    <a:pt x="354076" y="74776"/>
                  </a:lnTo>
                  <a:lnTo>
                    <a:pt x="377552" y="111845"/>
                  </a:lnTo>
                  <a:lnTo>
                    <a:pt x="392512" y="153867"/>
                  </a:lnTo>
                  <a:lnTo>
                    <a:pt x="397764" y="199643"/>
                  </a:lnTo>
                  <a:lnTo>
                    <a:pt x="392512" y="245420"/>
                  </a:lnTo>
                  <a:lnTo>
                    <a:pt x="377552" y="287442"/>
                  </a:lnTo>
                  <a:lnTo>
                    <a:pt x="354076" y="324511"/>
                  </a:lnTo>
                  <a:lnTo>
                    <a:pt x="323279" y="355428"/>
                  </a:lnTo>
                  <a:lnTo>
                    <a:pt x="286352" y="378996"/>
                  </a:lnTo>
                  <a:lnTo>
                    <a:pt x="244488" y="394015"/>
                  </a:lnTo>
                  <a:lnTo>
                    <a:pt x="198881" y="399287"/>
                  </a:lnTo>
                  <a:lnTo>
                    <a:pt x="153275" y="394015"/>
                  </a:lnTo>
                  <a:lnTo>
                    <a:pt x="111411" y="378996"/>
                  </a:lnTo>
                  <a:lnTo>
                    <a:pt x="74484" y="355428"/>
                  </a:lnTo>
                  <a:lnTo>
                    <a:pt x="43687" y="324511"/>
                  </a:lnTo>
                  <a:lnTo>
                    <a:pt x="20211" y="287442"/>
                  </a:lnTo>
                  <a:lnTo>
                    <a:pt x="5251" y="24542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411" y="982091"/>
            <a:ext cx="4497997" cy="5213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7852" y="982091"/>
            <a:ext cx="2049272" cy="5213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2832" y="2290572"/>
            <a:ext cx="3421379" cy="298704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601461" y="1887728"/>
            <a:ext cx="5871845" cy="3389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604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orbel"/>
                <a:cs typeface="Corbel"/>
              </a:rPr>
              <a:t>Now,</a:t>
            </a:r>
            <a:r>
              <a:rPr sz="1800" dirty="0">
                <a:latin typeface="Corbel"/>
                <a:cs typeface="Corbel"/>
              </a:rPr>
              <a:t> of </a:t>
            </a:r>
            <a:r>
              <a:rPr sz="1800" spc="-5" dirty="0">
                <a:latin typeface="Corbel"/>
                <a:cs typeface="Corbel"/>
              </a:rPr>
              <a:t>the</a:t>
            </a:r>
            <a:r>
              <a:rPr sz="1800" spc="1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28 </a:t>
            </a:r>
            <a:r>
              <a:rPr sz="1800" spc="-5" dirty="0">
                <a:latin typeface="Corbel"/>
                <a:cs typeface="Corbel"/>
              </a:rPr>
              <a:t>columns</a:t>
            </a:r>
            <a:r>
              <a:rPr sz="1800" spc="-1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we</a:t>
            </a:r>
            <a:r>
              <a:rPr sz="1800" spc="1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need</a:t>
            </a:r>
            <a:r>
              <a:rPr sz="180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to</a:t>
            </a:r>
            <a:r>
              <a:rPr sz="180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find</a:t>
            </a:r>
            <a:r>
              <a:rPr sz="1800" spc="-1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the</a:t>
            </a:r>
            <a:r>
              <a:rPr sz="180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ones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which affect </a:t>
            </a:r>
            <a:r>
              <a:rPr sz="1800" spc="-35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th</a:t>
            </a:r>
            <a:r>
              <a:rPr sz="1800" dirty="0">
                <a:latin typeface="Corbel"/>
                <a:cs typeface="Corbel"/>
              </a:rPr>
              <a:t>e </a:t>
            </a:r>
            <a:r>
              <a:rPr sz="1800" spc="-5" dirty="0">
                <a:latin typeface="Corbel"/>
                <a:cs typeface="Corbel"/>
              </a:rPr>
              <a:t>t</a:t>
            </a:r>
            <a:r>
              <a:rPr sz="1800" spc="-10" dirty="0">
                <a:latin typeface="Corbel"/>
                <a:cs typeface="Corbel"/>
              </a:rPr>
              <a:t>a</a:t>
            </a:r>
            <a:r>
              <a:rPr sz="1800" dirty="0">
                <a:latin typeface="Corbel"/>
                <a:cs typeface="Corbel"/>
              </a:rPr>
              <a:t>rget</a:t>
            </a:r>
            <a:r>
              <a:rPr sz="1800" spc="10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v</a:t>
            </a:r>
            <a:r>
              <a:rPr sz="1800" spc="-10" dirty="0">
                <a:latin typeface="Corbel"/>
                <a:cs typeface="Corbel"/>
              </a:rPr>
              <a:t>a</a:t>
            </a:r>
            <a:r>
              <a:rPr sz="1800" dirty="0">
                <a:latin typeface="Corbel"/>
                <a:cs typeface="Corbel"/>
              </a:rPr>
              <a:t>ri</a:t>
            </a:r>
            <a:r>
              <a:rPr sz="1800" spc="-10" dirty="0">
                <a:latin typeface="Corbel"/>
                <a:cs typeface="Corbel"/>
              </a:rPr>
              <a:t>a</a:t>
            </a:r>
            <a:r>
              <a:rPr sz="1800" dirty="0">
                <a:latin typeface="Corbel"/>
                <a:cs typeface="Corbel"/>
              </a:rPr>
              <a:t>ble</a:t>
            </a:r>
            <a:r>
              <a:rPr sz="1800" spc="20" dirty="0">
                <a:latin typeface="Corbel"/>
                <a:cs typeface="Corbel"/>
              </a:rPr>
              <a:t> </a:t>
            </a:r>
            <a:r>
              <a:rPr sz="1800" spc="10" dirty="0">
                <a:latin typeface="Corbel"/>
                <a:cs typeface="Corbel"/>
              </a:rPr>
              <a:t>‘</a:t>
            </a:r>
            <a:r>
              <a:rPr sz="1800" dirty="0">
                <a:latin typeface="Corbel"/>
                <a:cs typeface="Corbel"/>
              </a:rPr>
              <a:t>loan</a:t>
            </a:r>
            <a:r>
              <a:rPr sz="1800" spc="-10" dirty="0">
                <a:latin typeface="Corbel"/>
                <a:cs typeface="Corbel"/>
              </a:rPr>
              <a:t>_</a:t>
            </a:r>
            <a:r>
              <a:rPr sz="1800" spc="-5" dirty="0">
                <a:latin typeface="Corbel"/>
                <a:cs typeface="Corbel"/>
              </a:rPr>
              <a:t>statu</a:t>
            </a:r>
            <a:r>
              <a:rPr sz="1800" spc="5" dirty="0">
                <a:latin typeface="Corbel"/>
                <a:cs typeface="Corbel"/>
              </a:rPr>
              <a:t>s</a:t>
            </a:r>
            <a:r>
              <a:rPr sz="1800" spc="-85" dirty="0">
                <a:latin typeface="Corbel"/>
                <a:cs typeface="Corbel"/>
              </a:rPr>
              <a:t>’</a:t>
            </a:r>
            <a:r>
              <a:rPr sz="1800" dirty="0">
                <a:latin typeface="Corbel"/>
                <a:cs typeface="Corbel"/>
              </a:rPr>
              <a:t>.</a:t>
            </a:r>
            <a:r>
              <a:rPr sz="1800" spc="-85" dirty="0">
                <a:latin typeface="Corbel"/>
                <a:cs typeface="Corbel"/>
              </a:rPr>
              <a:t> </a:t>
            </a:r>
            <a:r>
              <a:rPr sz="1800" spc="-65" dirty="0">
                <a:latin typeface="Corbel"/>
                <a:cs typeface="Corbel"/>
              </a:rPr>
              <a:t>W</a:t>
            </a:r>
            <a:r>
              <a:rPr sz="1800" dirty="0">
                <a:latin typeface="Corbel"/>
                <a:cs typeface="Corbel"/>
              </a:rPr>
              <a:t>e’ll</a:t>
            </a:r>
            <a:r>
              <a:rPr sz="1800" spc="-10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do </a:t>
            </a:r>
            <a:r>
              <a:rPr sz="1800" spc="-5" dirty="0">
                <a:latin typeface="Corbel"/>
                <a:cs typeface="Corbel"/>
              </a:rPr>
              <a:t>thi</a:t>
            </a:r>
            <a:r>
              <a:rPr sz="1800" dirty="0">
                <a:latin typeface="Corbel"/>
                <a:cs typeface="Corbel"/>
              </a:rPr>
              <a:t>s</a:t>
            </a:r>
            <a:r>
              <a:rPr sz="1800" spc="-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by </a:t>
            </a:r>
            <a:r>
              <a:rPr sz="1800" spc="-5" dirty="0">
                <a:latin typeface="Corbel"/>
                <a:cs typeface="Corbel"/>
              </a:rPr>
              <a:t>comparin</a:t>
            </a:r>
            <a:r>
              <a:rPr sz="1800" dirty="0">
                <a:latin typeface="Corbel"/>
                <a:cs typeface="Corbel"/>
              </a:rPr>
              <a:t>g</a:t>
            </a:r>
            <a:r>
              <a:rPr sz="1800" spc="-1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it  with </a:t>
            </a:r>
            <a:r>
              <a:rPr sz="1800" spc="-5" dirty="0">
                <a:latin typeface="Corbel"/>
                <a:cs typeface="Corbel"/>
              </a:rPr>
              <a:t>other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columns</a:t>
            </a:r>
            <a:r>
              <a:rPr sz="1800" spc="-1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and</a:t>
            </a:r>
            <a:r>
              <a:rPr sz="1800" spc="1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by</a:t>
            </a:r>
            <a:r>
              <a:rPr sz="1800" spc="1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analyzing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each</a:t>
            </a:r>
            <a:r>
              <a:rPr sz="1800" spc="1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of these</a:t>
            </a:r>
            <a:r>
              <a:rPr sz="180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columns </a:t>
            </a:r>
            <a:r>
              <a:rPr sz="180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on</a:t>
            </a:r>
            <a:r>
              <a:rPr sz="180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their</a:t>
            </a:r>
            <a:r>
              <a:rPr sz="1800" spc="-1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own.</a:t>
            </a:r>
            <a:endParaRPr sz="1800">
              <a:latin typeface="Corbel"/>
              <a:cs typeface="Corbe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orbel"/>
                <a:cs typeface="Corbel"/>
              </a:rPr>
              <a:t>On </a:t>
            </a:r>
            <a:r>
              <a:rPr sz="1800" spc="-5" dirty="0">
                <a:latin typeface="Corbel"/>
                <a:cs typeface="Corbel"/>
              </a:rPr>
              <a:t>analyzing</a:t>
            </a:r>
            <a:r>
              <a:rPr sz="1800" spc="10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our</a:t>
            </a:r>
            <a:r>
              <a:rPr sz="1800" spc="-5" dirty="0">
                <a:latin typeface="Corbel"/>
                <a:cs typeface="Corbel"/>
              </a:rPr>
              <a:t> ‘loan_status’</a:t>
            </a:r>
            <a:r>
              <a:rPr sz="1800" spc="2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column</a:t>
            </a:r>
            <a:r>
              <a:rPr sz="1800" spc="-1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we</a:t>
            </a:r>
            <a:r>
              <a:rPr sz="1800" spc="1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find</a:t>
            </a:r>
            <a:r>
              <a:rPr sz="1800" spc="-1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that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the</a:t>
            </a:r>
            <a:r>
              <a:rPr sz="1800" spc="30" dirty="0">
                <a:latin typeface="Corbel"/>
                <a:cs typeface="Corbel"/>
              </a:rPr>
              <a:t> </a:t>
            </a:r>
            <a:r>
              <a:rPr sz="1800" b="1" spc="-5" dirty="0">
                <a:latin typeface="Corbel"/>
                <a:cs typeface="Corbel"/>
              </a:rPr>
              <a:t>overall </a:t>
            </a:r>
            <a:r>
              <a:rPr sz="1800" b="1" spc="-355" dirty="0">
                <a:latin typeface="Corbel"/>
                <a:cs typeface="Corbel"/>
              </a:rPr>
              <a:t> </a:t>
            </a:r>
            <a:r>
              <a:rPr sz="1800" b="1" dirty="0">
                <a:latin typeface="Corbel"/>
                <a:cs typeface="Corbel"/>
              </a:rPr>
              <a:t>default</a:t>
            </a:r>
            <a:r>
              <a:rPr sz="1800" b="1" spc="-15" dirty="0">
                <a:latin typeface="Corbel"/>
                <a:cs typeface="Corbel"/>
              </a:rPr>
              <a:t> </a:t>
            </a:r>
            <a:r>
              <a:rPr sz="1800" b="1" spc="-5" dirty="0">
                <a:latin typeface="Corbel"/>
                <a:cs typeface="Corbel"/>
              </a:rPr>
              <a:t>rate</a:t>
            </a:r>
            <a:r>
              <a:rPr sz="1800" b="1" spc="10" dirty="0">
                <a:latin typeface="Corbel"/>
                <a:cs typeface="Corbel"/>
              </a:rPr>
              <a:t> </a:t>
            </a:r>
            <a:r>
              <a:rPr sz="1800" b="1" dirty="0">
                <a:latin typeface="Corbel"/>
                <a:cs typeface="Corbel"/>
              </a:rPr>
              <a:t>is up </a:t>
            </a:r>
            <a:r>
              <a:rPr sz="1800" b="1" spc="-5" dirty="0">
                <a:latin typeface="Corbel"/>
                <a:cs typeface="Corbel"/>
              </a:rPr>
              <a:t>to</a:t>
            </a:r>
            <a:r>
              <a:rPr sz="1800" b="1" spc="10" dirty="0">
                <a:latin typeface="Corbel"/>
                <a:cs typeface="Corbel"/>
              </a:rPr>
              <a:t> </a:t>
            </a:r>
            <a:r>
              <a:rPr sz="1800" b="1" spc="-5" dirty="0">
                <a:latin typeface="Corbel"/>
                <a:cs typeface="Corbel"/>
              </a:rPr>
              <a:t>14%</a:t>
            </a:r>
            <a:endParaRPr sz="18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sz="1800" spc="-65" dirty="0">
                <a:latin typeface="Corbel"/>
                <a:cs typeface="Corbel"/>
              </a:rPr>
              <a:t>To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start</a:t>
            </a:r>
            <a:r>
              <a:rPr sz="180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things</a:t>
            </a:r>
            <a:r>
              <a:rPr sz="1800" spc="-10" dirty="0">
                <a:latin typeface="Corbel"/>
                <a:cs typeface="Corbel"/>
              </a:rPr>
              <a:t> </a:t>
            </a:r>
            <a:r>
              <a:rPr sz="1800" spc="-15" dirty="0">
                <a:latin typeface="Corbel"/>
                <a:cs typeface="Corbel"/>
              </a:rPr>
              <a:t>off,</a:t>
            </a:r>
            <a:r>
              <a:rPr sz="1800" dirty="0">
                <a:latin typeface="Corbel"/>
                <a:cs typeface="Corbel"/>
              </a:rPr>
              <a:t> </a:t>
            </a:r>
            <a:r>
              <a:rPr sz="1800" spc="-10" dirty="0">
                <a:latin typeface="Corbel"/>
                <a:cs typeface="Corbel"/>
              </a:rPr>
              <a:t>let’s </a:t>
            </a:r>
            <a:r>
              <a:rPr sz="1800" dirty="0">
                <a:latin typeface="Corbel"/>
                <a:cs typeface="Corbel"/>
              </a:rPr>
              <a:t>look</a:t>
            </a:r>
            <a:r>
              <a:rPr sz="1800" spc="-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at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all </a:t>
            </a:r>
            <a:r>
              <a:rPr sz="1800" dirty="0">
                <a:latin typeface="Corbel"/>
                <a:cs typeface="Corbel"/>
              </a:rPr>
              <a:t>the </a:t>
            </a:r>
            <a:r>
              <a:rPr sz="1800" spc="-5" dirty="0">
                <a:latin typeface="Corbel"/>
                <a:cs typeface="Corbel"/>
              </a:rPr>
              <a:t>categorical columns</a:t>
            </a:r>
            <a:endParaRPr sz="18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rbel"/>
                <a:cs typeface="Corbel"/>
              </a:rPr>
              <a:t>first.</a:t>
            </a:r>
            <a:endParaRPr sz="18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35" dirty="0">
                <a:latin typeface="Corbel"/>
                <a:cs typeface="Corbel"/>
              </a:rPr>
              <a:t>We</a:t>
            </a:r>
            <a:r>
              <a:rPr sz="1800" dirty="0">
                <a:latin typeface="Corbel"/>
                <a:cs typeface="Corbel"/>
              </a:rPr>
              <a:t> will</a:t>
            </a:r>
            <a:r>
              <a:rPr sz="1800" spc="-10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plot</a:t>
            </a:r>
            <a:r>
              <a:rPr sz="1800" spc="-1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them</a:t>
            </a:r>
            <a:r>
              <a:rPr sz="180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against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our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target</a:t>
            </a:r>
            <a:r>
              <a:rPr sz="1800" spc="1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variable</a:t>
            </a:r>
            <a:r>
              <a:rPr sz="1800" spc="10" dirty="0">
                <a:latin typeface="Corbel"/>
                <a:cs typeface="Corbel"/>
              </a:rPr>
              <a:t> </a:t>
            </a:r>
            <a:r>
              <a:rPr sz="1800" spc="-10" dirty="0">
                <a:latin typeface="Corbel"/>
                <a:cs typeface="Corbel"/>
              </a:rPr>
              <a:t>‘loan_status’.</a:t>
            </a:r>
            <a:endParaRPr sz="1800">
              <a:latin typeface="Corbel"/>
              <a:cs typeface="Corbel"/>
            </a:endParaRPr>
          </a:p>
          <a:p>
            <a:pPr marL="12700" marR="245745">
              <a:lnSpc>
                <a:spcPct val="100000"/>
              </a:lnSpc>
              <a:spcBef>
                <a:spcPts val="555"/>
              </a:spcBef>
            </a:pPr>
            <a:r>
              <a:rPr sz="1800" dirty="0">
                <a:latin typeface="Corbel"/>
                <a:cs typeface="Corbel"/>
              </a:rPr>
              <a:t>It</a:t>
            </a:r>
            <a:r>
              <a:rPr sz="1800" spc="-5" dirty="0">
                <a:latin typeface="Corbel"/>
                <a:cs typeface="Corbel"/>
              </a:rPr>
              <a:t> can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be</a:t>
            </a:r>
            <a:r>
              <a:rPr sz="1800" spc="-5" dirty="0">
                <a:latin typeface="Corbel"/>
                <a:cs typeface="Corbel"/>
              </a:rPr>
              <a:t> clearly seen</a:t>
            </a:r>
            <a:r>
              <a:rPr sz="1800" spc="-1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that</a:t>
            </a:r>
            <a:r>
              <a:rPr sz="1800" spc="1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the </a:t>
            </a:r>
            <a:r>
              <a:rPr sz="1800" dirty="0">
                <a:latin typeface="Corbel"/>
                <a:cs typeface="Corbel"/>
              </a:rPr>
              <a:t>risk</a:t>
            </a:r>
            <a:r>
              <a:rPr sz="1800" spc="-1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of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loan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increases</a:t>
            </a:r>
            <a:r>
              <a:rPr sz="1800" spc="-1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as</a:t>
            </a:r>
            <a:r>
              <a:rPr sz="1800" spc="-10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we</a:t>
            </a:r>
            <a:r>
              <a:rPr sz="1800" spc="1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go </a:t>
            </a:r>
            <a:r>
              <a:rPr sz="1800" spc="-345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from </a:t>
            </a:r>
            <a:r>
              <a:rPr sz="1800" spc="-5" dirty="0">
                <a:latin typeface="Corbel"/>
                <a:cs typeface="Corbel"/>
              </a:rPr>
              <a:t>grade </a:t>
            </a:r>
            <a:r>
              <a:rPr sz="1800" dirty="0">
                <a:latin typeface="Corbel"/>
                <a:cs typeface="Corbel"/>
              </a:rPr>
              <a:t>A </a:t>
            </a:r>
            <a:r>
              <a:rPr sz="1800" spc="-5" dirty="0">
                <a:latin typeface="Corbel"/>
                <a:cs typeface="Corbel"/>
              </a:rPr>
              <a:t>to </a:t>
            </a:r>
            <a:r>
              <a:rPr sz="1800" dirty="0">
                <a:latin typeface="Corbel"/>
                <a:cs typeface="Corbel"/>
              </a:rPr>
              <a:t>G, which is </a:t>
            </a:r>
            <a:r>
              <a:rPr sz="1800" spc="-5" dirty="0">
                <a:latin typeface="Corbel"/>
                <a:cs typeface="Corbel"/>
              </a:rPr>
              <a:t>expected </a:t>
            </a:r>
            <a:r>
              <a:rPr sz="1800" dirty="0">
                <a:latin typeface="Corbel"/>
                <a:cs typeface="Corbel"/>
              </a:rPr>
              <a:t>because </a:t>
            </a:r>
            <a:r>
              <a:rPr sz="1800" spc="-5" dirty="0">
                <a:latin typeface="Corbel"/>
                <a:cs typeface="Corbel"/>
              </a:rPr>
              <a:t>of </a:t>
            </a:r>
            <a:r>
              <a:rPr sz="1800" spc="-40" dirty="0">
                <a:latin typeface="Corbel"/>
                <a:cs typeface="Corbel"/>
              </a:rPr>
              <a:t>LC </a:t>
            </a:r>
            <a:r>
              <a:rPr sz="1800" spc="-3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guidelines</a:t>
            </a:r>
            <a:r>
              <a:rPr sz="1800" spc="-3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of</a:t>
            </a:r>
            <a:r>
              <a:rPr sz="1800" spc="1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assigning</a:t>
            </a:r>
            <a:r>
              <a:rPr sz="1800" spc="-3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the</a:t>
            </a:r>
            <a:r>
              <a:rPr sz="1800" spc="1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grade.</a:t>
            </a:r>
            <a:endParaRPr sz="1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4276" y="0"/>
              <a:ext cx="388772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1523" y="625906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5">
                  <a:moveTo>
                    <a:pt x="0" y="199643"/>
                  </a:moveTo>
                  <a:lnTo>
                    <a:pt x="5251" y="153867"/>
                  </a:lnTo>
                  <a:lnTo>
                    <a:pt x="20211" y="111845"/>
                  </a:lnTo>
                  <a:lnTo>
                    <a:pt x="43687" y="74776"/>
                  </a:lnTo>
                  <a:lnTo>
                    <a:pt x="74484" y="43859"/>
                  </a:lnTo>
                  <a:lnTo>
                    <a:pt x="111411" y="20291"/>
                  </a:lnTo>
                  <a:lnTo>
                    <a:pt x="153275" y="5272"/>
                  </a:lnTo>
                  <a:lnTo>
                    <a:pt x="198881" y="0"/>
                  </a:lnTo>
                  <a:lnTo>
                    <a:pt x="244488" y="5272"/>
                  </a:lnTo>
                  <a:lnTo>
                    <a:pt x="286352" y="20291"/>
                  </a:lnTo>
                  <a:lnTo>
                    <a:pt x="323279" y="43859"/>
                  </a:lnTo>
                  <a:lnTo>
                    <a:pt x="354076" y="74776"/>
                  </a:lnTo>
                  <a:lnTo>
                    <a:pt x="377552" y="111845"/>
                  </a:lnTo>
                  <a:lnTo>
                    <a:pt x="392512" y="153867"/>
                  </a:lnTo>
                  <a:lnTo>
                    <a:pt x="397764" y="199643"/>
                  </a:lnTo>
                  <a:lnTo>
                    <a:pt x="392512" y="245420"/>
                  </a:lnTo>
                  <a:lnTo>
                    <a:pt x="377552" y="287442"/>
                  </a:lnTo>
                  <a:lnTo>
                    <a:pt x="354076" y="324511"/>
                  </a:lnTo>
                  <a:lnTo>
                    <a:pt x="323279" y="355428"/>
                  </a:lnTo>
                  <a:lnTo>
                    <a:pt x="286352" y="378996"/>
                  </a:lnTo>
                  <a:lnTo>
                    <a:pt x="244488" y="394015"/>
                  </a:lnTo>
                  <a:lnTo>
                    <a:pt x="198881" y="399287"/>
                  </a:lnTo>
                  <a:lnTo>
                    <a:pt x="153275" y="394015"/>
                  </a:lnTo>
                  <a:lnTo>
                    <a:pt x="111411" y="378996"/>
                  </a:lnTo>
                  <a:lnTo>
                    <a:pt x="74484" y="355428"/>
                  </a:lnTo>
                  <a:lnTo>
                    <a:pt x="43687" y="324511"/>
                  </a:lnTo>
                  <a:lnTo>
                    <a:pt x="20211" y="287442"/>
                  </a:lnTo>
                  <a:lnTo>
                    <a:pt x="5251" y="24542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304276" cy="6858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629268" y="2447671"/>
            <a:ext cx="27406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rebuchet MS"/>
                <a:cs typeface="Trebuchet MS"/>
              </a:rPr>
              <a:t>F</a:t>
            </a:r>
            <a:r>
              <a:rPr sz="1800" spc="-95" dirty="0">
                <a:latin typeface="Trebuchet MS"/>
                <a:cs typeface="Trebuchet MS"/>
              </a:rPr>
              <a:t>r</a:t>
            </a:r>
            <a:r>
              <a:rPr sz="1800" spc="-40" dirty="0">
                <a:latin typeface="Trebuchet MS"/>
                <a:cs typeface="Trebuchet MS"/>
              </a:rPr>
              <a:t>om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</a:t>
            </a:r>
            <a:r>
              <a:rPr sz="1800" spc="-110" dirty="0">
                <a:latin typeface="Trebuchet MS"/>
                <a:cs typeface="Trebuchet MS"/>
              </a:rPr>
              <a:t>h</a:t>
            </a:r>
            <a:r>
              <a:rPr sz="1800" spc="-70" dirty="0">
                <a:latin typeface="Trebuchet MS"/>
                <a:cs typeface="Trebuchet MS"/>
              </a:rPr>
              <a:t>i</a:t>
            </a:r>
            <a:r>
              <a:rPr sz="1800" spc="-95" dirty="0">
                <a:latin typeface="Trebuchet MS"/>
                <a:cs typeface="Trebuchet MS"/>
              </a:rPr>
              <a:t>s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i</a:t>
            </a:r>
            <a:r>
              <a:rPr sz="1800" spc="-140" dirty="0">
                <a:latin typeface="Trebuchet MS"/>
                <a:cs typeface="Trebuchet MS"/>
              </a:rPr>
              <a:t>t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c</a:t>
            </a:r>
            <a:r>
              <a:rPr sz="1800" spc="-135" dirty="0">
                <a:latin typeface="Trebuchet MS"/>
                <a:cs typeface="Trebuchet MS"/>
              </a:rPr>
              <a:t>an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be</a:t>
            </a:r>
            <a:r>
              <a:rPr sz="1800" spc="-40" dirty="0">
                <a:latin typeface="Trebuchet MS"/>
                <a:cs typeface="Trebuchet MS"/>
              </a:rPr>
              <a:t> o</a:t>
            </a:r>
            <a:r>
              <a:rPr sz="1800" spc="-35" dirty="0">
                <a:latin typeface="Trebuchet MS"/>
                <a:cs typeface="Trebuchet MS"/>
              </a:rPr>
              <a:t>b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65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r</a:t>
            </a:r>
            <a:r>
              <a:rPr sz="1800" spc="-130" dirty="0">
                <a:latin typeface="Trebuchet MS"/>
                <a:cs typeface="Trebuchet MS"/>
              </a:rPr>
              <a:t>v</a:t>
            </a:r>
            <a:r>
              <a:rPr sz="1800" spc="-80" dirty="0">
                <a:latin typeface="Trebuchet MS"/>
                <a:cs typeface="Trebuchet MS"/>
              </a:rPr>
              <a:t>ed  </a:t>
            </a:r>
            <a:r>
              <a:rPr sz="1800" spc="-125" dirty="0">
                <a:latin typeface="Trebuchet MS"/>
                <a:cs typeface="Trebuchet MS"/>
              </a:rPr>
              <a:t>that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l</a:t>
            </a:r>
            <a:r>
              <a:rPr sz="1800" spc="-70" dirty="0">
                <a:latin typeface="Trebuchet MS"/>
                <a:cs typeface="Trebuchet MS"/>
              </a:rPr>
              <a:t>o</a:t>
            </a:r>
            <a:r>
              <a:rPr sz="1800" spc="-100" dirty="0">
                <a:latin typeface="Trebuchet MS"/>
                <a:cs typeface="Trebuchet MS"/>
              </a:rPr>
              <a:t>ans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of</a:t>
            </a:r>
            <a:r>
              <a:rPr sz="1800" spc="-45" dirty="0">
                <a:latin typeface="Trebuchet MS"/>
                <a:cs typeface="Trebuchet MS"/>
              </a:rPr>
              <a:t> 60 </a:t>
            </a:r>
            <a:r>
              <a:rPr sz="1800" spc="-50" dirty="0">
                <a:latin typeface="Trebuchet MS"/>
                <a:cs typeface="Trebuchet MS"/>
              </a:rPr>
              <a:t>m</a:t>
            </a:r>
            <a:r>
              <a:rPr sz="1800" spc="-30" dirty="0">
                <a:latin typeface="Trebuchet MS"/>
                <a:cs typeface="Trebuchet MS"/>
              </a:rPr>
              <a:t>o</a:t>
            </a:r>
            <a:r>
              <a:rPr sz="1800" spc="-95" dirty="0">
                <a:latin typeface="Trebuchet MS"/>
                <a:cs typeface="Trebuchet MS"/>
              </a:rPr>
              <a:t>nth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term  </a:t>
            </a:r>
            <a:r>
              <a:rPr sz="1800" spc="-100" dirty="0">
                <a:latin typeface="Trebuchet MS"/>
                <a:cs typeface="Trebuchet MS"/>
              </a:rPr>
              <a:t>tend</a:t>
            </a:r>
            <a:r>
              <a:rPr sz="1800" spc="-45" dirty="0">
                <a:latin typeface="Trebuchet MS"/>
                <a:cs typeface="Trebuchet MS"/>
              </a:rPr>
              <a:t> to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defau</a:t>
            </a:r>
            <a:r>
              <a:rPr sz="1800" spc="-114" dirty="0">
                <a:latin typeface="Trebuchet MS"/>
                <a:cs typeface="Trebuchet MS"/>
              </a:rPr>
              <a:t>l</a:t>
            </a:r>
            <a:r>
              <a:rPr sz="1800" spc="-145" dirty="0">
                <a:latin typeface="Trebuchet MS"/>
                <a:cs typeface="Trebuchet MS"/>
              </a:rPr>
              <a:t>t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m</a:t>
            </a:r>
            <a:r>
              <a:rPr sz="1800" spc="-25" dirty="0">
                <a:latin typeface="Trebuchet MS"/>
                <a:cs typeface="Trebuchet MS"/>
              </a:rPr>
              <a:t>o</a:t>
            </a:r>
            <a:r>
              <a:rPr sz="1800" spc="-30" dirty="0">
                <a:latin typeface="Trebuchet MS"/>
                <a:cs typeface="Trebuchet MS"/>
              </a:rPr>
              <a:t>r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than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36  </a:t>
            </a:r>
            <a:r>
              <a:rPr sz="1800" spc="-65" dirty="0">
                <a:latin typeface="Trebuchet MS"/>
                <a:cs typeface="Trebuchet MS"/>
              </a:rPr>
              <a:t>months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term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loans.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04276" y="0"/>
            <a:ext cx="3888104" cy="6858000"/>
            <a:chOff x="8304276" y="0"/>
            <a:chExt cx="3888104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4276" y="0"/>
              <a:ext cx="388772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1524" y="625906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5">
                  <a:moveTo>
                    <a:pt x="0" y="199643"/>
                  </a:moveTo>
                  <a:lnTo>
                    <a:pt x="5251" y="153867"/>
                  </a:lnTo>
                  <a:lnTo>
                    <a:pt x="20211" y="111845"/>
                  </a:lnTo>
                  <a:lnTo>
                    <a:pt x="43687" y="74776"/>
                  </a:lnTo>
                  <a:lnTo>
                    <a:pt x="74484" y="43859"/>
                  </a:lnTo>
                  <a:lnTo>
                    <a:pt x="111411" y="20291"/>
                  </a:lnTo>
                  <a:lnTo>
                    <a:pt x="153275" y="5272"/>
                  </a:lnTo>
                  <a:lnTo>
                    <a:pt x="198881" y="0"/>
                  </a:lnTo>
                  <a:lnTo>
                    <a:pt x="244488" y="5272"/>
                  </a:lnTo>
                  <a:lnTo>
                    <a:pt x="286352" y="20291"/>
                  </a:lnTo>
                  <a:lnTo>
                    <a:pt x="323279" y="43859"/>
                  </a:lnTo>
                  <a:lnTo>
                    <a:pt x="354076" y="74776"/>
                  </a:lnTo>
                  <a:lnTo>
                    <a:pt x="377552" y="111845"/>
                  </a:lnTo>
                  <a:lnTo>
                    <a:pt x="392512" y="153867"/>
                  </a:lnTo>
                  <a:lnTo>
                    <a:pt x="397764" y="199643"/>
                  </a:lnTo>
                  <a:lnTo>
                    <a:pt x="392512" y="245420"/>
                  </a:lnTo>
                  <a:lnTo>
                    <a:pt x="377552" y="287442"/>
                  </a:lnTo>
                  <a:lnTo>
                    <a:pt x="354076" y="324511"/>
                  </a:lnTo>
                  <a:lnTo>
                    <a:pt x="323279" y="355428"/>
                  </a:lnTo>
                  <a:lnTo>
                    <a:pt x="286352" y="378996"/>
                  </a:lnTo>
                  <a:lnTo>
                    <a:pt x="244488" y="394015"/>
                  </a:lnTo>
                  <a:lnTo>
                    <a:pt x="198881" y="399287"/>
                  </a:lnTo>
                  <a:lnTo>
                    <a:pt x="153275" y="394015"/>
                  </a:lnTo>
                  <a:lnTo>
                    <a:pt x="111411" y="378996"/>
                  </a:lnTo>
                  <a:lnTo>
                    <a:pt x="74484" y="355428"/>
                  </a:lnTo>
                  <a:lnTo>
                    <a:pt x="43687" y="324511"/>
                  </a:lnTo>
                  <a:lnTo>
                    <a:pt x="20211" y="287442"/>
                  </a:lnTo>
                  <a:lnTo>
                    <a:pt x="5251" y="24542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59" y="940308"/>
            <a:ext cx="6734995" cy="4267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29268" y="2447671"/>
            <a:ext cx="289687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Trebuchet MS"/>
                <a:cs typeface="Trebuchet MS"/>
              </a:rPr>
              <a:t>Plotti</a:t>
            </a:r>
            <a:r>
              <a:rPr sz="1800" spc="-110" dirty="0">
                <a:latin typeface="Trebuchet MS"/>
                <a:cs typeface="Trebuchet MS"/>
              </a:rPr>
              <a:t>ng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the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purpo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of</a:t>
            </a:r>
            <a:r>
              <a:rPr sz="1800" spc="-45" dirty="0">
                <a:latin typeface="Trebuchet MS"/>
                <a:cs typeface="Trebuchet MS"/>
              </a:rPr>
              <a:t> l</a:t>
            </a:r>
            <a:r>
              <a:rPr sz="1800" spc="-70" dirty="0">
                <a:latin typeface="Trebuchet MS"/>
                <a:cs typeface="Trebuchet MS"/>
              </a:rPr>
              <a:t>o</a:t>
            </a:r>
            <a:r>
              <a:rPr sz="1800" spc="-85" dirty="0">
                <a:latin typeface="Trebuchet MS"/>
                <a:cs typeface="Trebuchet MS"/>
              </a:rPr>
              <a:t>ans  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35" dirty="0">
                <a:latin typeface="Trebuchet MS"/>
                <a:cs typeface="Trebuchet MS"/>
              </a:rPr>
              <a:t>hows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that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</a:t>
            </a:r>
            <a:r>
              <a:rPr sz="1800" spc="-105" dirty="0">
                <a:latin typeface="Trebuchet MS"/>
                <a:cs typeface="Trebuchet MS"/>
              </a:rPr>
              <a:t>m</a:t>
            </a:r>
            <a:r>
              <a:rPr sz="1800" spc="-150" dirty="0">
                <a:latin typeface="Trebuchet MS"/>
                <a:cs typeface="Trebuchet MS"/>
              </a:rPr>
              <a:t>all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bu</a:t>
            </a:r>
            <a:r>
              <a:rPr sz="1800" spc="-55" dirty="0">
                <a:latin typeface="Trebuchet MS"/>
                <a:cs typeface="Trebuchet MS"/>
              </a:rPr>
              <a:t>s</a:t>
            </a:r>
            <a:r>
              <a:rPr sz="1800" spc="-105" dirty="0">
                <a:latin typeface="Trebuchet MS"/>
                <a:cs typeface="Trebuchet MS"/>
              </a:rPr>
              <a:t>in</a:t>
            </a:r>
            <a:r>
              <a:rPr sz="1800" spc="-125" dirty="0">
                <a:latin typeface="Trebuchet MS"/>
                <a:cs typeface="Trebuchet MS"/>
              </a:rPr>
              <a:t>e</a:t>
            </a:r>
            <a:r>
              <a:rPr sz="1800" spc="-40" dirty="0">
                <a:latin typeface="Trebuchet MS"/>
                <a:cs typeface="Trebuchet MS"/>
              </a:rPr>
              <a:t>ss</a:t>
            </a:r>
            <a:r>
              <a:rPr sz="1800" spc="-270" dirty="0">
                <a:latin typeface="Trebuchet MS"/>
                <a:cs typeface="Trebuchet MS"/>
              </a:rPr>
              <a:t>,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debt  </a:t>
            </a:r>
            <a:r>
              <a:rPr sz="1800" spc="-40" dirty="0">
                <a:latin typeface="Trebuchet MS"/>
                <a:cs typeface="Trebuchet MS"/>
              </a:rPr>
              <a:t>c</a:t>
            </a:r>
            <a:r>
              <a:rPr sz="1800" spc="-35" dirty="0">
                <a:latin typeface="Trebuchet MS"/>
                <a:cs typeface="Trebuchet MS"/>
              </a:rPr>
              <a:t>o</a:t>
            </a:r>
            <a:r>
              <a:rPr sz="1800" spc="-60" dirty="0">
                <a:latin typeface="Trebuchet MS"/>
                <a:cs typeface="Trebuchet MS"/>
              </a:rPr>
              <a:t>ns</a:t>
            </a:r>
            <a:r>
              <a:rPr sz="1800" spc="-80" dirty="0">
                <a:latin typeface="Trebuchet MS"/>
                <a:cs typeface="Trebuchet MS"/>
              </a:rPr>
              <a:t>oli</a:t>
            </a:r>
            <a:r>
              <a:rPr sz="1800" spc="-120" dirty="0">
                <a:latin typeface="Trebuchet MS"/>
                <a:cs typeface="Trebuchet MS"/>
              </a:rPr>
              <a:t>dation,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educati</a:t>
            </a:r>
            <a:r>
              <a:rPr sz="1800" spc="-80" dirty="0">
                <a:latin typeface="Trebuchet MS"/>
                <a:cs typeface="Trebuchet MS"/>
              </a:rPr>
              <a:t>ona</a:t>
            </a:r>
            <a:r>
              <a:rPr sz="1800" spc="-140" dirty="0">
                <a:latin typeface="Trebuchet MS"/>
                <a:cs typeface="Trebuchet MS"/>
              </a:rPr>
              <a:t>l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and  </a:t>
            </a:r>
            <a:r>
              <a:rPr sz="1800" spc="-30" dirty="0">
                <a:latin typeface="Trebuchet MS"/>
                <a:cs typeface="Trebuchet MS"/>
              </a:rPr>
              <a:t>r</a:t>
            </a:r>
            <a:r>
              <a:rPr sz="1800" spc="-105" dirty="0">
                <a:latin typeface="Trebuchet MS"/>
                <a:cs typeface="Trebuchet MS"/>
              </a:rPr>
              <a:t>e</a:t>
            </a:r>
            <a:r>
              <a:rPr sz="1800" spc="-100" dirty="0">
                <a:latin typeface="Trebuchet MS"/>
                <a:cs typeface="Trebuchet MS"/>
              </a:rPr>
              <a:t>n</a:t>
            </a:r>
            <a:r>
              <a:rPr sz="1800" spc="-140" dirty="0">
                <a:latin typeface="Trebuchet MS"/>
                <a:cs typeface="Trebuchet MS"/>
              </a:rPr>
              <a:t>ew</a:t>
            </a:r>
            <a:r>
              <a:rPr sz="1800" spc="-95" dirty="0">
                <a:latin typeface="Trebuchet MS"/>
                <a:cs typeface="Trebuchet MS"/>
              </a:rPr>
              <a:t>a</a:t>
            </a:r>
            <a:r>
              <a:rPr sz="1800" spc="-120" dirty="0">
                <a:latin typeface="Trebuchet MS"/>
                <a:cs typeface="Trebuchet MS"/>
              </a:rPr>
              <a:t>ble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e</a:t>
            </a:r>
            <a:r>
              <a:rPr sz="1800" spc="-105" dirty="0">
                <a:latin typeface="Trebuchet MS"/>
                <a:cs typeface="Trebuchet MS"/>
              </a:rPr>
              <a:t>n</a:t>
            </a:r>
            <a:r>
              <a:rPr sz="1800" spc="-100" dirty="0">
                <a:latin typeface="Trebuchet MS"/>
                <a:cs typeface="Trebuchet MS"/>
              </a:rPr>
              <a:t>e</a:t>
            </a:r>
            <a:r>
              <a:rPr sz="1800" spc="-55" dirty="0">
                <a:latin typeface="Trebuchet MS"/>
                <a:cs typeface="Trebuchet MS"/>
              </a:rPr>
              <a:t>r</a:t>
            </a:r>
            <a:r>
              <a:rPr sz="1800" spc="-40" dirty="0">
                <a:latin typeface="Trebuchet MS"/>
                <a:cs typeface="Trebuchet MS"/>
              </a:rPr>
              <a:t>g</a:t>
            </a:r>
            <a:r>
              <a:rPr sz="1800" spc="-100" dirty="0">
                <a:latin typeface="Trebuchet MS"/>
                <a:cs typeface="Trebuchet MS"/>
              </a:rPr>
              <a:t>y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l</a:t>
            </a:r>
            <a:r>
              <a:rPr sz="1800" spc="-70" dirty="0">
                <a:latin typeface="Trebuchet MS"/>
                <a:cs typeface="Trebuchet MS"/>
              </a:rPr>
              <a:t>o</a:t>
            </a:r>
            <a:r>
              <a:rPr sz="1800" spc="-100" dirty="0">
                <a:latin typeface="Trebuchet MS"/>
                <a:cs typeface="Trebuchet MS"/>
              </a:rPr>
              <a:t>ans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160" dirty="0">
                <a:latin typeface="Trebuchet MS"/>
                <a:cs typeface="Trebuchet MS"/>
              </a:rPr>
              <a:t>de</a:t>
            </a:r>
            <a:r>
              <a:rPr sz="1800" spc="-105" dirty="0">
                <a:latin typeface="Trebuchet MS"/>
                <a:cs typeface="Trebuchet MS"/>
              </a:rPr>
              <a:t>f</a:t>
            </a:r>
            <a:r>
              <a:rPr sz="1800" spc="-135" dirty="0">
                <a:latin typeface="Trebuchet MS"/>
                <a:cs typeface="Trebuchet MS"/>
              </a:rPr>
              <a:t>aul</a:t>
            </a:r>
            <a:r>
              <a:rPr sz="1800" spc="-100" dirty="0">
                <a:latin typeface="Trebuchet MS"/>
                <a:cs typeface="Trebuchet MS"/>
              </a:rPr>
              <a:t>t  </a:t>
            </a:r>
            <a:r>
              <a:rPr sz="1800" spc="-105" dirty="0">
                <a:latin typeface="Trebuchet MS"/>
                <a:cs typeface="Trebuchet MS"/>
              </a:rPr>
              <a:t>m</a:t>
            </a:r>
            <a:r>
              <a:rPr sz="1800" spc="20" dirty="0">
                <a:latin typeface="Trebuchet MS"/>
                <a:cs typeface="Trebuchet MS"/>
              </a:rPr>
              <a:t>o</a:t>
            </a:r>
            <a:r>
              <a:rPr sz="1800" spc="-20" dirty="0">
                <a:latin typeface="Trebuchet MS"/>
                <a:cs typeface="Trebuchet MS"/>
              </a:rPr>
              <a:t>r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than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a</a:t>
            </a:r>
            <a:r>
              <a:rPr sz="1800" spc="-170" dirty="0">
                <a:latin typeface="Trebuchet MS"/>
                <a:cs typeface="Trebuchet MS"/>
              </a:rPr>
              <a:t>n</a:t>
            </a:r>
            <a:r>
              <a:rPr sz="1800" spc="-100" dirty="0">
                <a:latin typeface="Trebuchet MS"/>
                <a:cs typeface="Trebuchet MS"/>
              </a:rPr>
              <a:t>y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ot</a:t>
            </a:r>
            <a:r>
              <a:rPr sz="1800" spc="-105" dirty="0">
                <a:latin typeface="Trebuchet MS"/>
                <a:cs typeface="Trebuchet MS"/>
              </a:rPr>
              <a:t>h</a:t>
            </a:r>
            <a:r>
              <a:rPr sz="1800" spc="-10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r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c</a:t>
            </a:r>
            <a:r>
              <a:rPr sz="1800" spc="-130" dirty="0">
                <a:latin typeface="Trebuchet MS"/>
                <a:cs typeface="Trebuchet MS"/>
              </a:rPr>
              <a:t>at</a:t>
            </a:r>
            <a:r>
              <a:rPr sz="1800" spc="-150" dirty="0">
                <a:latin typeface="Trebuchet MS"/>
                <a:cs typeface="Trebuchet MS"/>
              </a:rPr>
              <a:t>e</a:t>
            </a:r>
            <a:r>
              <a:rPr sz="1800" spc="-155" dirty="0">
                <a:latin typeface="Trebuchet MS"/>
                <a:cs typeface="Trebuchet MS"/>
              </a:rPr>
              <a:t>g</a:t>
            </a:r>
            <a:r>
              <a:rPr sz="1800" spc="20" dirty="0">
                <a:latin typeface="Trebuchet MS"/>
                <a:cs typeface="Trebuchet MS"/>
              </a:rPr>
              <a:t>o</a:t>
            </a:r>
            <a:r>
              <a:rPr sz="1800" spc="60" dirty="0">
                <a:latin typeface="Trebuchet MS"/>
                <a:cs typeface="Trebuchet MS"/>
              </a:rPr>
              <a:t>r</a:t>
            </a:r>
            <a:r>
              <a:rPr sz="1800" spc="-240" dirty="0">
                <a:latin typeface="Trebuchet MS"/>
                <a:cs typeface="Trebuchet MS"/>
              </a:rPr>
              <a:t>y</a:t>
            </a:r>
            <a:r>
              <a:rPr sz="1800" spc="-27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04276" y="0"/>
            <a:ext cx="3888104" cy="6858000"/>
            <a:chOff x="8304276" y="0"/>
            <a:chExt cx="3888104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4276" y="0"/>
              <a:ext cx="388772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1524" y="625906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5">
                  <a:moveTo>
                    <a:pt x="0" y="199643"/>
                  </a:moveTo>
                  <a:lnTo>
                    <a:pt x="5251" y="153867"/>
                  </a:lnTo>
                  <a:lnTo>
                    <a:pt x="20211" y="111845"/>
                  </a:lnTo>
                  <a:lnTo>
                    <a:pt x="43687" y="74776"/>
                  </a:lnTo>
                  <a:lnTo>
                    <a:pt x="74484" y="43859"/>
                  </a:lnTo>
                  <a:lnTo>
                    <a:pt x="111411" y="20291"/>
                  </a:lnTo>
                  <a:lnTo>
                    <a:pt x="153275" y="5272"/>
                  </a:lnTo>
                  <a:lnTo>
                    <a:pt x="198881" y="0"/>
                  </a:lnTo>
                  <a:lnTo>
                    <a:pt x="244488" y="5272"/>
                  </a:lnTo>
                  <a:lnTo>
                    <a:pt x="286352" y="20291"/>
                  </a:lnTo>
                  <a:lnTo>
                    <a:pt x="323279" y="43859"/>
                  </a:lnTo>
                  <a:lnTo>
                    <a:pt x="354076" y="74776"/>
                  </a:lnTo>
                  <a:lnTo>
                    <a:pt x="377552" y="111845"/>
                  </a:lnTo>
                  <a:lnTo>
                    <a:pt x="392512" y="153867"/>
                  </a:lnTo>
                  <a:lnTo>
                    <a:pt x="397764" y="199643"/>
                  </a:lnTo>
                  <a:lnTo>
                    <a:pt x="392512" y="245420"/>
                  </a:lnTo>
                  <a:lnTo>
                    <a:pt x="377552" y="287442"/>
                  </a:lnTo>
                  <a:lnTo>
                    <a:pt x="354076" y="324511"/>
                  </a:lnTo>
                  <a:lnTo>
                    <a:pt x="323279" y="355428"/>
                  </a:lnTo>
                  <a:lnTo>
                    <a:pt x="286352" y="378996"/>
                  </a:lnTo>
                  <a:lnTo>
                    <a:pt x="244488" y="394015"/>
                  </a:lnTo>
                  <a:lnTo>
                    <a:pt x="198881" y="399287"/>
                  </a:lnTo>
                  <a:lnTo>
                    <a:pt x="153275" y="394015"/>
                  </a:lnTo>
                  <a:lnTo>
                    <a:pt x="111411" y="378996"/>
                  </a:lnTo>
                  <a:lnTo>
                    <a:pt x="74484" y="355428"/>
                  </a:lnTo>
                  <a:lnTo>
                    <a:pt x="43687" y="324511"/>
                  </a:lnTo>
                  <a:lnTo>
                    <a:pt x="20211" y="287442"/>
                  </a:lnTo>
                  <a:lnTo>
                    <a:pt x="5251" y="24542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629268" y="2447671"/>
            <a:ext cx="3023870" cy="274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rebuchet MS"/>
                <a:cs typeface="Trebuchet MS"/>
              </a:rPr>
              <a:t>A</a:t>
            </a:r>
            <a:r>
              <a:rPr sz="1800" spc="-25" dirty="0">
                <a:latin typeface="Trebuchet MS"/>
                <a:cs typeface="Trebuchet MS"/>
              </a:rPr>
              <a:t>f</a:t>
            </a:r>
            <a:r>
              <a:rPr sz="1800" spc="-75" dirty="0">
                <a:latin typeface="Trebuchet MS"/>
                <a:cs typeface="Trebuchet MS"/>
              </a:rPr>
              <a:t>ter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65" dirty="0">
                <a:latin typeface="Trebuchet MS"/>
                <a:cs typeface="Trebuchet MS"/>
              </a:rPr>
              <a:t>ana</a:t>
            </a:r>
            <a:r>
              <a:rPr sz="1800" spc="-105" dirty="0">
                <a:latin typeface="Trebuchet MS"/>
                <a:cs typeface="Trebuchet MS"/>
              </a:rPr>
              <a:t>ly</a:t>
            </a:r>
            <a:r>
              <a:rPr sz="1800" spc="-95" dirty="0">
                <a:latin typeface="Trebuchet MS"/>
                <a:cs typeface="Trebuchet MS"/>
              </a:rPr>
              <a:t>z</a:t>
            </a:r>
            <a:r>
              <a:rPr sz="1800" spc="-114" dirty="0">
                <a:latin typeface="Trebuchet MS"/>
                <a:cs typeface="Trebuchet MS"/>
              </a:rPr>
              <a:t>in</a:t>
            </a:r>
            <a:r>
              <a:rPr sz="1800" spc="-130" dirty="0">
                <a:latin typeface="Trebuchet MS"/>
                <a:cs typeface="Trebuchet MS"/>
              </a:rPr>
              <a:t>g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cate</a:t>
            </a:r>
            <a:r>
              <a:rPr sz="1800" spc="-155" dirty="0">
                <a:latin typeface="Trebuchet MS"/>
                <a:cs typeface="Trebuchet MS"/>
              </a:rPr>
              <a:t>g</a:t>
            </a:r>
            <a:r>
              <a:rPr sz="1800" spc="-85" dirty="0">
                <a:latin typeface="Trebuchet MS"/>
                <a:cs typeface="Trebuchet MS"/>
              </a:rPr>
              <a:t>orical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800" spc="-95" dirty="0">
                <a:latin typeface="Trebuchet MS"/>
                <a:cs typeface="Trebuchet MS"/>
              </a:rPr>
              <a:t>v</a:t>
            </a:r>
            <a:r>
              <a:rPr sz="1800" spc="-114" dirty="0">
                <a:latin typeface="Trebuchet MS"/>
                <a:cs typeface="Trebuchet MS"/>
              </a:rPr>
              <a:t>ariab</a:t>
            </a:r>
            <a:r>
              <a:rPr sz="1800" spc="-95" dirty="0">
                <a:latin typeface="Trebuchet MS"/>
                <a:cs typeface="Trebuchet MS"/>
              </a:rPr>
              <a:t>l</a:t>
            </a:r>
            <a:r>
              <a:rPr sz="1800" spc="-170" dirty="0">
                <a:latin typeface="Trebuchet MS"/>
                <a:cs typeface="Trebuchet MS"/>
              </a:rPr>
              <a:t>e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l</a:t>
            </a:r>
            <a:r>
              <a:rPr sz="1800" spc="-170" dirty="0">
                <a:latin typeface="Trebuchet MS"/>
                <a:cs typeface="Trebuchet MS"/>
              </a:rPr>
              <a:t>e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415" dirty="0">
                <a:latin typeface="Trebuchet MS"/>
                <a:cs typeface="Trebuchet MS"/>
              </a:rPr>
              <a:t>’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now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m</a:t>
            </a:r>
            <a:r>
              <a:rPr sz="1800" spc="15" dirty="0">
                <a:latin typeface="Trebuchet MS"/>
                <a:cs typeface="Trebuchet MS"/>
              </a:rPr>
              <a:t>o</a:t>
            </a:r>
            <a:r>
              <a:rPr sz="1800" spc="-130" dirty="0">
                <a:latin typeface="Trebuchet MS"/>
                <a:cs typeface="Trebuchet MS"/>
              </a:rPr>
              <a:t>v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on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to  c</a:t>
            </a:r>
            <a:r>
              <a:rPr sz="1800" spc="-35" dirty="0">
                <a:latin typeface="Trebuchet MS"/>
                <a:cs typeface="Trebuchet MS"/>
              </a:rPr>
              <a:t>o</a:t>
            </a:r>
            <a:r>
              <a:rPr sz="1800" spc="-95" dirty="0">
                <a:latin typeface="Trebuchet MS"/>
                <a:cs typeface="Trebuchet MS"/>
              </a:rPr>
              <a:t>nti</a:t>
            </a:r>
            <a:r>
              <a:rPr sz="1800" spc="-135" dirty="0">
                <a:latin typeface="Trebuchet MS"/>
                <a:cs typeface="Trebuchet MS"/>
              </a:rPr>
              <a:t>n</a:t>
            </a:r>
            <a:r>
              <a:rPr sz="1800" spc="-50" dirty="0">
                <a:latin typeface="Trebuchet MS"/>
                <a:cs typeface="Trebuchet MS"/>
              </a:rPr>
              <a:t>uou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va</a:t>
            </a:r>
            <a:r>
              <a:rPr sz="1800" spc="-100" dirty="0">
                <a:latin typeface="Trebuchet MS"/>
                <a:cs typeface="Trebuchet MS"/>
              </a:rPr>
              <a:t>riable</a:t>
            </a:r>
            <a:r>
              <a:rPr sz="1800" spc="-90" dirty="0">
                <a:latin typeface="Trebuchet MS"/>
                <a:cs typeface="Trebuchet MS"/>
              </a:rPr>
              <a:t>s</a:t>
            </a:r>
            <a:r>
              <a:rPr sz="1800" spc="-190" dirty="0">
                <a:latin typeface="Trebuchet MS"/>
                <a:cs typeface="Trebuchet MS"/>
              </a:rPr>
              <a:t>.</a:t>
            </a:r>
            <a:r>
              <a:rPr sz="1800" spc="175" dirty="0">
                <a:latin typeface="Trebuchet MS"/>
                <a:cs typeface="Trebuchet MS"/>
              </a:rPr>
              <a:t>W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wil</a:t>
            </a:r>
            <a:r>
              <a:rPr sz="1800" spc="-80" dirty="0">
                <a:latin typeface="Trebuchet MS"/>
                <a:cs typeface="Trebuchet MS"/>
              </a:rPr>
              <a:t>l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bin  </a:t>
            </a:r>
            <a:r>
              <a:rPr sz="1800" spc="-105" dirty="0">
                <a:latin typeface="Trebuchet MS"/>
                <a:cs typeface="Trebuchet MS"/>
              </a:rPr>
              <a:t>th</a:t>
            </a:r>
            <a:r>
              <a:rPr sz="1800" spc="-114" dirty="0">
                <a:latin typeface="Trebuchet MS"/>
                <a:cs typeface="Trebuchet MS"/>
              </a:rPr>
              <a:t>e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varia</a:t>
            </a:r>
            <a:r>
              <a:rPr sz="1800" spc="-130" dirty="0">
                <a:latin typeface="Trebuchet MS"/>
                <a:cs typeface="Trebuchet MS"/>
              </a:rPr>
              <a:t>b</a:t>
            </a:r>
            <a:r>
              <a:rPr sz="1800" spc="-95" dirty="0">
                <a:latin typeface="Trebuchet MS"/>
                <a:cs typeface="Trebuchet MS"/>
              </a:rPr>
              <a:t>l</a:t>
            </a:r>
            <a:r>
              <a:rPr sz="1800" spc="-170" dirty="0">
                <a:latin typeface="Trebuchet MS"/>
                <a:cs typeface="Trebuchet MS"/>
              </a:rPr>
              <a:t>e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int</a:t>
            </a:r>
            <a:r>
              <a:rPr sz="1800" spc="-90" dirty="0">
                <a:latin typeface="Trebuchet MS"/>
                <a:cs typeface="Trebuchet MS"/>
              </a:rPr>
              <a:t>o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50" dirty="0">
                <a:latin typeface="Trebuchet MS"/>
                <a:cs typeface="Trebuchet MS"/>
              </a:rPr>
              <a:t>di</a:t>
            </a:r>
            <a:r>
              <a:rPr sz="1800" spc="-125" dirty="0">
                <a:latin typeface="Trebuchet MS"/>
                <a:cs typeface="Trebuchet MS"/>
              </a:rPr>
              <a:t>f</a:t>
            </a:r>
            <a:r>
              <a:rPr sz="1800" spc="-229" dirty="0">
                <a:latin typeface="Trebuchet MS"/>
                <a:cs typeface="Trebuchet MS"/>
              </a:rPr>
              <a:t>f</a:t>
            </a:r>
            <a:r>
              <a:rPr sz="1800" spc="-65" dirty="0">
                <a:latin typeface="Trebuchet MS"/>
                <a:cs typeface="Trebuchet MS"/>
              </a:rPr>
              <a:t>e</a:t>
            </a:r>
            <a:r>
              <a:rPr sz="1800" spc="-80" dirty="0">
                <a:latin typeface="Trebuchet MS"/>
                <a:cs typeface="Trebuchet MS"/>
              </a:rPr>
              <a:t>r</a:t>
            </a:r>
            <a:r>
              <a:rPr sz="1800" spc="-105" dirty="0">
                <a:latin typeface="Trebuchet MS"/>
                <a:cs typeface="Trebuchet MS"/>
              </a:rPr>
              <a:t>e</a:t>
            </a:r>
            <a:r>
              <a:rPr sz="1800" spc="-100" dirty="0">
                <a:latin typeface="Trebuchet MS"/>
                <a:cs typeface="Trebuchet MS"/>
              </a:rPr>
              <a:t>nt  </a:t>
            </a:r>
            <a:r>
              <a:rPr sz="1800" spc="-105" dirty="0">
                <a:latin typeface="Trebuchet MS"/>
                <a:cs typeface="Trebuchet MS"/>
              </a:rPr>
              <a:t>c</a:t>
            </a:r>
            <a:r>
              <a:rPr sz="1800" spc="-130" dirty="0">
                <a:latin typeface="Trebuchet MS"/>
                <a:cs typeface="Trebuchet MS"/>
              </a:rPr>
              <a:t>at</a:t>
            </a:r>
            <a:r>
              <a:rPr sz="1800" spc="-150" dirty="0">
                <a:latin typeface="Trebuchet MS"/>
                <a:cs typeface="Trebuchet MS"/>
              </a:rPr>
              <a:t>e</a:t>
            </a:r>
            <a:r>
              <a:rPr sz="1800" spc="-155" dirty="0">
                <a:latin typeface="Trebuchet MS"/>
                <a:cs typeface="Trebuchet MS"/>
              </a:rPr>
              <a:t>g</a:t>
            </a:r>
            <a:r>
              <a:rPr sz="1800" spc="-50" dirty="0">
                <a:latin typeface="Trebuchet MS"/>
                <a:cs typeface="Trebuchet MS"/>
              </a:rPr>
              <a:t>ori</a:t>
            </a:r>
            <a:r>
              <a:rPr sz="1800" spc="-60" dirty="0">
                <a:latin typeface="Trebuchet MS"/>
                <a:cs typeface="Trebuchet MS"/>
              </a:rPr>
              <a:t>e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to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pl</a:t>
            </a:r>
            <a:r>
              <a:rPr sz="1800" spc="-80" dirty="0">
                <a:latin typeface="Trebuchet MS"/>
                <a:cs typeface="Trebuchet MS"/>
              </a:rPr>
              <a:t>o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</a:t>
            </a:r>
            <a:r>
              <a:rPr sz="1800" spc="-114" dirty="0">
                <a:latin typeface="Trebuchet MS"/>
                <a:cs typeface="Trebuchet MS"/>
              </a:rPr>
              <a:t>e</a:t>
            </a:r>
            <a:r>
              <a:rPr sz="1800" spc="-110" dirty="0">
                <a:latin typeface="Trebuchet MS"/>
                <a:cs typeface="Trebuchet MS"/>
              </a:rPr>
              <a:t>m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b</a:t>
            </a:r>
            <a:r>
              <a:rPr sz="1800" spc="-105" dirty="0">
                <a:latin typeface="Trebuchet MS"/>
                <a:cs typeface="Trebuchet MS"/>
              </a:rPr>
              <a:t>e</a:t>
            </a:r>
            <a:r>
              <a:rPr sz="1800" spc="-120" dirty="0">
                <a:latin typeface="Trebuchet MS"/>
                <a:cs typeface="Trebuchet MS"/>
              </a:rPr>
              <a:t>tte</a:t>
            </a:r>
            <a:r>
              <a:rPr sz="1800" spc="-180" dirty="0">
                <a:latin typeface="Trebuchet MS"/>
                <a:cs typeface="Trebuchet MS"/>
              </a:rPr>
              <a:t>r</a:t>
            </a:r>
            <a:r>
              <a:rPr sz="1800" spc="-27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12700" marR="14604">
              <a:lnSpc>
                <a:spcPct val="100000"/>
              </a:lnSpc>
              <a:spcBef>
                <a:spcPts val="1725"/>
              </a:spcBef>
            </a:pPr>
            <a:r>
              <a:rPr sz="1800" spc="-25" dirty="0">
                <a:latin typeface="Trebuchet MS"/>
                <a:cs typeface="Trebuchet MS"/>
              </a:rPr>
              <a:t>L</a:t>
            </a:r>
            <a:r>
              <a:rPr sz="1800" spc="-80" dirty="0">
                <a:latin typeface="Trebuchet MS"/>
                <a:cs typeface="Trebuchet MS"/>
              </a:rPr>
              <a:t>oan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am</a:t>
            </a:r>
            <a:r>
              <a:rPr sz="1800" spc="-50" dirty="0">
                <a:latin typeface="Trebuchet MS"/>
                <a:cs typeface="Trebuchet MS"/>
              </a:rPr>
              <a:t>oun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sh</a:t>
            </a:r>
            <a:r>
              <a:rPr sz="1800" spc="15" dirty="0">
                <a:latin typeface="Trebuchet MS"/>
                <a:cs typeface="Trebuchet MS"/>
              </a:rPr>
              <a:t>o</a:t>
            </a:r>
            <a:r>
              <a:rPr sz="1800" spc="-60" dirty="0">
                <a:latin typeface="Trebuchet MS"/>
                <a:cs typeface="Trebuchet MS"/>
              </a:rPr>
              <a:t>w</a:t>
            </a:r>
            <a:r>
              <a:rPr sz="1800" spc="-30" dirty="0">
                <a:latin typeface="Trebuchet MS"/>
                <a:cs typeface="Trebuchet MS"/>
              </a:rPr>
              <a:t>s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that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as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loan  </a:t>
            </a:r>
            <a:r>
              <a:rPr sz="1800" spc="-110" dirty="0">
                <a:latin typeface="Trebuchet MS"/>
                <a:cs typeface="Trebuchet MS"/>
              </a:rPr>
              <a:t>a</a:t>
            </a:r>
            <a:r>
              <a:rPr sz="1800" spc="-170" dirty="0">
                <a:latin typeface="Trebuchet MS"/>
                <a:cs typeface="Trebuchet MS"/>
              </a:rPr>
              <a:t>m</a:t>
            </a:r>
            <a:r>
              <a:rPr sz="1800" spc="-30" dirty="0">
                <a:latin typeface="Trebuchet MS"/>
                <a:cs typeface="Trebuchet MS"/>
              </a:rPr>
              <a:t>o</a:t>
            </a:r>
            <a:r>
              <a:rPr sz="1800" spc="-25" dirty="0">
                <a:latin typeface="Trebuchet MS"/>
                <a:cs typeface="Trebuchet MS"/>
              </a:rPr>
              <a:t>u</a:t>
            </a:r>
            <a:r>
              <a:rPr sz="1800" spc="-100" dirty="0">
                <a:latin typeface="Trebuchet MS"/>
                <a:cs typeface="Trebuchet MS"/>
              </a:rPr>
              <a:t>nt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in</a:t>
            </a:r>
            <a:r>
              <a:rPr sz="1800" spc="-110" dirty="0">
                <a:latin typeface="Trebuchet MS"/>
                <a:cs typeface="Trebuchet MS"/>
              </a:rPr>
              <a:t>c</a:t>
            </a:r>
            <a:r>
              <a:rPr sz="1800" spc="-30" dirty="0">
                <a:latin typeface="Trebuchet MS"/>
                <a:cs typeface="Trebuchet MS"/>
              </a:rPr>
              <a:t>r</a:t>
            </a:r>
            <a:r>
              <a:rPr sz="1800" spc="-150" dirty="0">
                <a:latin typeface="Trebuchet MS"/>
                <a:cs typeface="Trebuchet MS"/>
              </a:rPr>
              <a:t>ea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80" dirty="0">
                <a:latin typeface="Trebuchet MS"/>
                <a:cs typeface="Trebuchet MS"/>
              </a:rPr>
              <a:t>es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l</a:t>
            </a:r>
            <a:r>
              <a:rPr sz="1800" spc="-70" dirty="0">
                <a:latin typeface="Trebuchet MS"/>
                <a:cs typeface="Trebuchet MS"/>
              </a:rPr>
              <a:t>o</a:t>
            </a:r>
            <a:r>
              <a:rPr sz="1800" spc="-135" dirty="0">
                <a:latin typeface="Trebuchet MS"/>
                <a:cs typeface="Trebuchet MS"/>
              </a:rPr>
              <a:t>an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tend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to  </a:t>
            </a:r>
            <a:r>
              <a:rPr sz="1800" spc="-160" dirty="0">
                <a:latin typeface="Trebuchet MS"/>
                <a:cs typeface="Trebuchet MS"/>
              </a:rPr>
              <a:t>de</a:t>
            </a:r>
            <a:r>
              <a:rPr sz="1800" spc="-105" dirty="0">
                <a:latin typeface="Trebuchet MS"/>
                <a:cs typeface="Trebuchet MS"/>
              </a:rPr>
              <a:t>f</a:t>
            </a:r>
            <a:r>
              <a:rPr sz="1800" spc="-135" dirty="0">
                <a:latin typeface="Trebuchet MS"/>
                <a:cs typeface="Trebuchet MS"/>
              </a:rPr>
              <a:t>aul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m</a:t>
            </a:r>
            <a:r>
              <a:rPr sz="1800" spc="20" dirty="0">
                <a:latin typeface="Trebuchet MS"/>
                <a:cs typeface="Trebuchet MS"/>
              </a:rPr>
              <a:t>o</a:t>
            </a:r>
            <a:r>
              <a:rPr sz="1800" spc="-20" dirty="0">
                <a:latin typeface="Trebuchet MS"/>
                <a:cs typeface="Trebuchet MS"/>
              </a:rPr>
              <a:t>r</a:t>
            </a:r>
            <a:r>
              <a:rPr sz="1800" spc="-85" dirty="0">
                <a:latin typeface="Trebuchet MS"/>
                <a:cs typeface="Trebuchet MS"/>
              </a:rPr>
              <a:t>e</a:t>
            </a:r>
            <a:r>
              <a:rPr sz="1800" spc="-27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3042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4276" y="0"/>
              <a:ext cx="388772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1523" y="625906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5">
                  <a:moveTo>
                    <a:pt x="0" y="199643"/>
                  </a:moveTo>
                  <a:lnTo>
                    <a:pt x="5251" y="153867"/>
                  </a:lnTo>
                  <a:lnTo>
                    <a:pt x="20211" y="111845"/>
                  </a:lnTo>
                  <a:lnTo>
                    <a:pt x="43687" y="74776"/>
                  </a:lnTo>
                  <a:lnTo>
                    <a:pt x="74484" y="43859"/>
                  </a:lnTo>
                  <a:lnTo>
                    <a:pt x="111411" y="20291"/>
                  </a:lnTo>
                  <a:lnTo>
                    <a:pt x="153275" y="5272"/>
                  </a:lnTo>
                  <a:lnTo>
                    <a:pt x="198881" y="0"/>
                  </a:lnTo>
                  <a:lnTo>
                    <a:pt x="244488" y="5272"/>
                  </a:lnTo>
                  <a:lnTo>
                    <a:pt x="286352" y="20291"/>
                  </a:lnTo>
                  <a:lnTo>
                    <a:pt x="323279" y="43859"/>
                  </a:lnTo>
                  <a:lnTo>
                    <a:pt x="354076" y="74776"/>
                  </a:lnTo>
                  <a:lnTo>
                    <a:pt x="377552" y="111845"/>
                  </a:lnTo>
                  <a:lnTo>
                    <a:pt x="392512" y="153867"/>
                  </a:lnTo>
                  <a:lnTo>
                    <a:pt x="397764" y="199643"/>
                  </a:lnTo>
                  <a:lnTo>
                    <a:pt x="392512" y="245420"/>
                  </a:lnTo>
                  <a:lnTo>
                    <a:pt x="377552" y="287442"/>
                  </a:lnTo>
                  <a:lnTo>
                    <a:pt x="354076" y="324511"/>
                  </a:lnTo>
                  <a:lnTo>
                    <a:pt x="323279" y="355428"/>
                  </a:lnTo>
                  <a:lnTo>
                    <a:pt x="286352" y="378996"/>
                  </a:lnTo>
                  <a:lnTo>
                    <a:pt x="244488" y="394015"/>
                  </a:lnTo>
                  <a:lnTo>
                    <a:pt x="198881" y="399287"/>
                  </a:lnTo>
                  <a:lnTo>
                    <a:pt x="153275" y="394015"/>
                  </a:lnTo>
                  <a:lnTo>
                    <a:pt x="111411" y="378996"/>
                  </a:lnTo>
                  <a:lnTo>
                    <a:pt x="74484" y="355428"/>
                  </a:lnTo>
                  <a:lnTo>
                    <a:pt x="43687" y="324511"/>
                  </a:lnTo>
                  <a:lnTo>
                    <a:pt x="20211" y="287442"/>
                  </a:lnTo>
                  <a:lnTo>
                    <a:pt x="5251" y="24542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304276" cy="6858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629268" y="2447671"/>
            <a:ext cx="29298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An</a:t>
            </a:r>
            <a:r>
              <a:rPr sz="1800" spc="-20" dirty="0">
                <a:latin typeface="Trebuchet MS"/>
                <a:cs typeface="Trebuchet MS"/>
              </a:rPr>
              <a:t>n</a:t>
            </a:r>
            <a:r>
              <a:rPr sz="1800" spc="-135" dirty="0">
                <a:latin typeface="Trebuchet MS"/>
                <a:cs typeface="Trebuchet MS"/>
              </a:rPr>
              <a:t>ual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in</a:t>
            </a:r>
            <a:r>
              <a:rPr sz="1800" spc="-110" dirty="0">
                <a:latin typeface="Trebuchet MS"/>
                <a:cs typeface="Trebuchet MS"/>
              </a:rPr>
              <a:t>c</a:t>
            </a:r>
            <a:r>
              <a:rPr sz="1800" spc="-35" dirty="0">
                <a:latin typeface="Trebuchet MS"/>
                <a:cs typeface="Trebuchet MS"/>
              </a:rPr>
              <a:t>o</a:t>
            </a:r>
            <a:r>
              <a:rPr sz="1800" spc="-45" dirty="0">
                <a:latin typeface="Trebuchet MS"/>
                <a:cs typeface="Trebuchet MS"/>
              </a:rPr>
              <a:t>m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114" dirty="0">
                <a:latin typeface="Trebuchet MS"/>
                <a:cs typeface="Trebuchet MS"/>
              </a:rPr>
              <a:t>e</a:t>
            </a:r>
            <a:r>
              <a:rPr sz="1800" spc="-105" dirty="0">
                <a:latin typeface="Trebuchet MS"/>
                <a:cs typeface="Trebuchet MS"/>
              </a:rPr>
              <a:t>m</a:t>
            </a:r>
            <a:r>
              <a:rPr sz="1800" spc="-40" dirty="0">
                <a:latin typeface="Trebuchet MS"/>
                <a:cs typeface="Trebuchet MS"/>
              </a:rPr>
              <a:t>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to  </a:t>
            </a:r>
            <a:r>
              <a:rPr sz="1800" spc="-100" dirty="0">
                <a:latin typeface="Trebuchet MS"/>
                <a:cs typeface="Trebuchet MS"/>
              </a:rPr>
              <a:t>inversely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160" dirty="0">
                <a:latin typeface="Trebuchet MS"/>
                <a:cs typeface="Trebuchet MS"/>
              </a:rPr>
              <a:t>affect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the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default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rate. </a:t>
            </a:r>
            <a:r>
              <a:rPr sz="1800" spc="-52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Which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i</a:t>
            </a:r>
            <a:r>
              <a:rPr sz="1800" spc="-90" dirty="0">
                <a:latin typeface="Trebuchet MS"/>
                <a:cs typeface="Trebuchet MS"/>
              </a:rPr>
              <a:t>s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an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exp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100" dirty="0">
                <a:latin typeface="Trebuchet MS"/>
                <a:cs typeface="Trebuchet MS"/>
              </a:rPr>
              <a:t>c</a:t>
            </a:r>
            <a:r>
              <a:rPr sz="1800" spc="-110" dirty="0">
                <a:latin typeface="Trebuchet MS"/>
                <a:cs typeface="Trebuchet MS"/>
              </a:rPr>
              <a:t>ted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r</a:t>
            </a:r>
            <a:r>
              <a:rPr sz="1800" spc="-90" dirty="0">
                <a:latin typeface="Trebuchet MS"/>
                <a:cs typeface="Trebuchet MS"/>
              </a:rPr>
              <a:t>e</a:t>
            </a:r>
            <a:r>
              <a:rPr sz="1800" spc="-65" dirty="0">
                <a:latin typeface="Trebuchet MS"/>
                <a:cs typeface="Trebuchet MS"/>
              </a:rPr>
              <a:t>s</a:t>
            </a:r>
            <a:r>
              <a:rPr sz="1800" spc="-150" dirty="0">
                <a:latin typeface="Trebuchet MS"/>
                <a:cs typeface="Trebuchet MS"/>
              </a:rPr>
              <a:t>ult.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</TotalTime>
  <Words>534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Arial MT</vt:lpstr>
      <vt:lpstr>Cambria</vt:lpstr>
      <vt:lpstr>Corbel</vt:lpstr>
      <vt:lpstr>Gill Sans MT</vt:lpstr>
      <vt:lpstr>Segoe UI Symbol</vt:lpstr>
      <vt:lpstr>Tahoma</vt:lpstr>
      <vt:lpstr>Trebuchet MS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anupam</dc:creator>
  <cp:lastModifiedBy>sumit singh</cp:lastModifiedBy>
  <cp:revision>1</cp:revision>
  <dcterms:created xsi:type="dcterms:W3CDTF">2023-08-15T08:25:33Z</dcterms:created>
  <dcterms:modified xsi:type="dcterms:W3CDTF">2023-08-15T08:43:09Z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2023-08-15T00:00:00Z</vt:filetime>
  </property>
</Properties>
</file>